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91" r:id="rId14"/>
    <p:sldId id="267" r:id="rId15"/>
    <p:sldId id="270" r:id="rId16"/>
    <p:sldId id="277" r:id="rId17"/>
    <p:sldId id="271" r:id="rId18"/>
    <p:sldId id="269" r:id="rId19"/>
    <p:sldId id="273" r:id="rId20"/>
    <p:sldId id="275" r:id="rId21"/>
    <p:sldId id="276" r:id="rId22"/>
    <p:sldId id="272" r:id="rId23"/>
    <p:sldId id="274" r:id="rId24"/>
    <p:sldId id="279" r:id="rId25"/>
    <p:sldId id="278" r:id="rId26"/>
    <p:sldId id="280" r:id="rId27"/>
    <p:sldId id="292" r:id="rId28"/>
    <p:sldId id="281" r:id="rId29"/>
    <p:sldId id="282" r:id="rId30"/>
    <p:sldId id="293" r:id="rId31"/>
    <p:sldId id="290" r:id="rId32"/>
    <p:sldId id="283" r:id="rId33"/>
    <p:sldId id="284" r:id="rId34"/>
    <p:sldId id="294" r:id="rId35"/>
    <p:sldId id="285" r:id="rId36"/>
    <p:sldId id="286" r:id="rId37"/>
    <p:sldId id="295" r:id="rId38"/>
    <p:sldId id="287" r:id="rId39"/>
    <p:sldId id="288" r:id="rId40"/>
    <p:sldId id="296"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0" d="100"/>
          <a:sy n="70" d="100"/>
        </p:scale>
        <p:origin x="-13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2D3FBE-97C5-4E60-A979-B80BC848EB4A}"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D3FBE-97C5-4E60-A979-B80BC848EB4A}"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D3FBE-97C5-4E60-A979-B80BC848EB4A}"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D3FBE-97C5-4E60-A979-B80BC848EB4A}"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D3FBE-97C5-4E60-A979-B80BC848EB4A}" type="datetimeFigureOut">
              <a:rPr lang="en-US" smtClean="0"/>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2D3FBE-97C5-4E60-A979-B80BC848EB4A}" type="datetimeFigureOut">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2D3FBE-97C5-4E60-A979-B80BC848EB4A}" type="datetimeFigureOut">
              <a:rPr lang="en-US" smtClean="0"/>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D3FBE-97C5-4E60-A979-B80BC848EB4A}" type="datetimeFigureOut">
              <a:rPr lang="en-US" smtClean="0"/>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D3FBE-97C5-4E60-A979-B80BC848EB4A}" type="datetimeFigureOut">
              <a:rPr lang="en-US" smtClean="0"/>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FEC4B-1C62-4FB6-9F78-72EF20CE10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D3FBE-97C5-4E60-A979-B80BC848EB4A}" type="datetimeFigureOut">
              <a:rPr lang="en-US" smtClean="0"/>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EC4B-1C62-4FB6-9F78-72EF20CE105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02D3FBE-97C5-4E60-A979-B80BC848EB4A}" type="datetimeFigureOut">
              <a:rPr lang="en-US" smtClean="0"/>
              <a:t>6/18/2013</a:t>
            </a:fld>
            <a:endParaRPr lang="en-US"/>
          </a:p>
        </p:txBody>
      </p:sp>
      <p:sp>
        <p:nvSpPr>
          <p:cNvPr id="9" name="Slide Number Placeholder 8"/>
          <p:cNvSpPr>
            <a:spLocks noGrp="1"/>
          </p:cNvSpPr>
          <p:nvPr>
            <p:ph type="sldNum" sz="quarter" idx="11"/>
          </p:nvPr>
        </p:nvSpPr>
        <p:spPr/>
        <p:txBody>
          <a:bodyPr/>
          <a:lstStyle/>
          <a:p>
            <a:fld id="{EBFFEC4B-1C62-4FB6-9F78-72EF20CE105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BFFEC4B-1C62-4FB6-9F78-72EF20CE105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02D3FBE-97C5-4E60-A979-B80BC848EB4A}" type="datetimeFigureOut">
              <a:rPr lang="en-US" smtClean="0"/>
              <a:t>6/18/2013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cnn.com/SPECIALS/cold.war/images/t1/final.t1.jpg"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619999" cy="2930324"/>
          </a:xfrm>
        </p:spPr>
        <p:txBody>
          <a:bodyPr>
            <a:normAutofit fontScale="90000"/>
          </a:bodyPr>
          <a:lstStyle/>
          <a:p>
            <a:r>
              <a:rPr lang="en-US" dirty="0" smtClean="0"/>
              <a:t>Chapter Nine:</a:t>
            </a:r>
            <a:br>
              <a:rPr lang="en-US" dirty="0" smtClean="0"/>
            </a:br>
            <a:r>
              <a:rPr lang="en-US" dirty="0"/>
              <a:t/>
            </a:r>
            <a:br>
              <a:rPr lang="en-US" dirty="0"/>
            </a:br>
            <a:r>
              <a:rPr lang="en-US" dirty="0" smtClean="0"/>
              <a:t>Cultural Regions</a:t>
            </a:r>
            <a:endParaRPr lang="en-US" dirty="0"/>
          </a:p>
        </p:txBody>
      </p:sp>
    </p:spTree>
    <p:extLst>
      <p:ext uri="{BB962C8B-B14F-4D97-AF65-F5344CB8AC3E}">
        <p14:creationId xmlns:p14="http://schemas.microsoft.com/office/powerpoint/2010/main" val="1088643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North America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b="1" dirty="0"/>
              <a:t>Canada </a:t>
            </a:r>
            <a:r>
              <a:rPr lang="en-US" dirty="0"/>
              <a:t>and the </a:t>
            </a:r>
            <a:r>
              <a:rPr lang="en-US" b="1" dirty="0"/>
              <a:t>United States </a:t>
            </a:r>
            <a:r>
              <a:rPr lang="en-US" dirty="0"/>
              <a:t>are often considered as belonging to the same cultural </a:t>
            </a:r>
            <a:r>
              <a:rPr lang="en-US" dirty="0" smtClean="0"/>
              <a:t>region. The </a:t>
            </a:r>
            <a:r>
              <a:rPr lang="en-US" dirty="0"/>
              <a:t>majority language in both countries is English. Both countries were once British </a:t>
            </a:r>
            <a:r>
              <a:rPr lang="en-US" dirty="0" smtClean="0"/>
              <a:t>colonies. The </a:t>
            </a:r>
            <a:r>
              <a:rPr lang="en-US" dirty="0"/>
              <a:t>majority of people in both countries </a:t>
            </a:r>
            <a:r>
              <a:rPr lang="en-US" dirty="0" smtClean="0"/>
              <a:t>follow </a:t>
            </a:r>
            <a:r>
              <a:rPr lang="en-US" dirty="0"/>
              <a:t>the Christian religion. Both were </a:t>
            </a:r>
            <a:r>
              <a:rPr lang="en-US" dirty="0" smtClean="0"/>
              <a:t>once home </a:t>
            </a:r>
            <a:r>
              <a:rPr lang="en-US" dirty="0"/>
              <a:t>to Native American Indians and had sparsely settled spaces in the West, which </a:t>
            </a:r>
            <a:r>
              <a:rPr lang="en-US" dirty="0" smtClean="0"/>
              <a:t>were gradually </a:t>
            </a:r>
            <a:r>
              <a:rPr lang="en-US" dirty="0"/>
              <a:t>settled by pioneers. Both countries have democratically elected governments. </a:t>
            </a:r>
            <a:r>
              <a:rPr lang="en-US" dirty="0" smtClean="0"/>
              <a:t>Citizens in </a:t>
            </a:r>
            <a:r>
              <a:rPr lang="en-US" dirty="0"/>
              <a:t>both countries follow similar occupations and enjoy similar ways of life.</a:t>
            </a:r>
          </a:p>
        </p:txBody>
      </p:sp>
      <p:pic>
        <p:nvPicPr>
          <p:cNvPr id="4" name="Picture 3"/>
          <p:cNvPicPr>
            <a:picLocks noChangeAspect="1" noChangeArrowheads="1"/>
          </p:cNvPicPr>
          <p:nvPr/>
        </p:nvPicPr>
        <p:blipFill>
          <a:blip r:embed="rId2" cstate="print"/>
          <a:srcRect/>
          <a:stretch>
            <a:fillRect/>
          </a:stretch>
        </p:blipFill>
        <p:spPr bwMode="auto">
          <a:xfrm>
            <a:off x="304800" y="3962400"/>
            <a:ext cx="1524000" cy="2073946"/>
          </a:xfrm>
          <a:prstGeom prst="rect">
            <a:avLst/>
          </a:prstGeom>
          <a:noFill/>
          <a:ln w="9525">
            <a:noFill/>
            <a:miter lim="800000"/>
            <a:headEnd/>
            <a:tailEnd/>
          </a:ln>
          <a:effectLst/>
        </p:spPr>
      </p:pic>
      <p:pic>
        <p:nvPicPr>
          <p:cNvPr id="5" name="Picture 4" descr="http://vancityguy.files.wordpress.com/2008/10/532px-quebec-canadasvg1.png"/>
          <p:cNvPicPr>
            <a:picLocks noChangeAspect="1" noChangeArrowheads="1"/>
          </p:cNvPicPr>
          <p:nvPr/>
        </p:nvPicPr>
        <p:blipFill>
          <a:blip r:embed="rId3" cstate="print"/>
          <a:srcRect/>
          <a:stretch>
            <a:fillRect/>
          </a:stretch>
        </p:blipFill>
        <p:spPr bwMode="auto">
          <a:xfrm>
            <a:off x="1676400" y="5306464"/>
            <a:ext cx="1295400" cy="1459763"/>
          </a:xfrm>
          <a:prstGeom prst="rect">
            <a:avLst/>
          </a:prstGeom>
          <a:ln>
            <a:noFill/>
          </a:ln>
          <a:effectLst>
            <a:outerShdw blurRad="292100" dist="139700" dir="2700000" algn="tl" rotWithShape="0">
              <a:srgbClr val="333333">
                <a:alpha val="65000"/>
              </a:srgbClr>
            </a:outerShdw>
          </a:effectLst>
        </p:spPr>
      </p:pic>
      <p:pic>
        <p:nvPicPr>
          <p:cNvPr id="6" name="Picture 6"/>
          <p:cNvPicPr>
            <a:picLocks noChangeAspect="1" noChangeArrowheads="1"/>
          </p:cNvPicPr>
          <p:nvPr/>
        </p:nvPicPr>
        <p:blipFill>
          <a:blip r:embed="rId4" cstate="print"/>
          <a:srcRect/>
          <a:stretch>
            <a:fillRect/>
          </a:stretch>
        </p:blipFill>
        <p:spPr bwMode="auto">
          <a:xfrm>
            <a:off x="2590800" y="3684992"/>
            <a:ext cx="1614416" cy="2136727"/>
          </a:xfrm>
          <a:prstGeom prst="rect">
            <a:avLst/>
          </a:prstGeom>
          <a:noFill/>
          <a:ln w="9525">
            <a:noFill/>
            <a:miter lim="800000"/>
            <a:headEnd/>
            <a:tailEnd/>
          </a:ln>
          <a:effectLst/>
        </p:spPr>
      </p:pic>
      <p:pic>
        <p:nvPicPr>
          <p:cNvPr id="8" name="Picture 8" descr="Quebec 2"/>
          <p:cNvPicPr>
            <a:picLocks noChangeAspect="1" noChangeArrowheads="1"/>
          </p:cNvPicPr>
          <p:nvPr/>
        </p:nvPicPr>
        <p:blipFill>
          <a:blip r:embed="rId5" cstate="print"/>
          <a:srcRect/>
          <a:stretch>
            <a:fillRect/>
          </a:stretch>
        </p:blipFill>
        <p:spPr bwMode="auto">
          <a:xfrm>
            <a:off x="4038600" y="4692728"/>
            <a:ext cx="2580605" cy="2012872"/>
          </a:xfrm>
          <a:prstGeom prst="rect">
            <a:avLst/>
          </a:prstGeom>
          <a:noFill/>
        </p:spPr>
      </p:pic>
      <p:pic>
        <p:nvPicPr>
          <p:cNvPr id="7" name="Picture 3"/>
          <p:cNvPicPr>
            <a:picLocks noChangeAspect="1" noChangeArrowheads="1"/>
          </p:cNvPicPr>
          <p:nvPr/>
        </p:nvPicPr>
        <p:blipFill>
          <a:blip r:embed="rId6" cstate="print"/>
          <a:srcRect/>
          <a:stretch>
            <a:fillRect/>
          </a:stretch>
        </p:blipFill>
        <p:spPr bwMode="auto">
          <a:xfrm>
            <a:off x="6453833" y="3684992"/>
            <a:ext cx="1775767" cy="2276475"/>
          </a:xfrm>
          <a:prstGeom prst="rect">
            <a:avLst/>
          </a:prstGeom>
          <a:noFill/>
          <a:ln w="9525">
            <a:noFill/>
            <a:miter lim="800000"/>
            <a:headEnd/>
            <a:tailEnd/>
          </a:ln>
          <a:effectLst/>
        </p:spPr>
      </p:pic>
    </p:spTree>
    <p:extLst>
      <p:ext uri="{BB962C8B-B14F-4D97-AF65-F5344CB8AC3E}">
        <p14:creationId xmlns:p14="http://schemas.microsoft.com/office/powerpoint/2010/main" val="1050371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North America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6558481"/>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Canada and the United States</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Montreal, Toronto,</a:t>
                      </a:r>
                      <a:r>
                        <a:rPr lang="en-US" baseline="0" dirty="0" smtClean="0"/>
                        <a:t> Quebec, Vancouver, New York City, Los Angeles, Dallas, Washington D.C., Chicago, Philadelphia, Miami</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Rocky</a:t>
                      </a:r>
                      <a:r>
                        <a:rPr lang="en-US" baseline="0" dirty="0" smtClean="0"/>
                        <a:t> Mountains, Canadian Shield, Great Plains, Hudson Bay, Mississippi River</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Each State</a:t>
                      </a:r>
                      <a:r>
                        <a:rPr lang="en-US" baseline="0" dirty="0" smtClean="0"/>
                        <a:t> /Province (Formal), Mississippi River Basin (Functional), Deep South (Perceptual)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English</a:t>
                      </a:r>
                      <a:r>
                        <a:rPr lang="en-US" baseline="0" dirty="0" smtClean="0"/>
                        <a:t> and </a:t>
                      </a:r>
                      <a:r>
                        <a:rPr lang="en-US" dirty="0" smtClean="0"/>
                        <a:t>French</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Christianity</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World</a:t>
                      </a:r>
                      <a:r>
                        <a:rPr lang="en-US" baseline="0" dirty="0" smtClean="0"/>
                        <a:t> Trading Partners, U.S. World’s Largest Importer</a:t>
                      </a:r>
                      <a:endParaRPr lang="en-US" dirty="0"/>
                    </a:p>
                  </a:txBody>
                  <a:tcPr anchor="ctr"/>
                </a:tc>
              </a:tr>
            </a:tbl>
          </a:graphicData>
        </a:graphic>
      </p:graphicFrame>
    </p:spTree>
    <p:extLst>
      <p:ext uri="{BB962C8B-B14F-4D97-AF65-F5344CB8AC3E}">
        <p14:creationId xmlns:p14="http://schemas.microsoft.com/office/powerpoint/2010/main" val="57267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Latin America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The name "</a:t>
            </a:r>
            <a:r>
              <a:rPr lang="en-US" b="1" dirty="0"/>
              <a:t>Latin</a:t>
            </a:r>
            <a:r>
              <a:rPr lang="en-US" dirty="0"/>
              <a:t> </a:t>
            </a:r>
            <a:r>
              <a:rPr lang="en-US" b="1" dirty="0"/>
              <a:t>America" </a:t>
            </a:r>
            <a:r>
              <a:rPr lang="en-US" dirty="0" smtClean="0"/>
              <a:t>is applied </a:t>
            </a:r>
            <a:r>
              <a:rPr lang="en-US" dirty="0"/>
              <a:t>to all of the </a:t>
            </a:r>
            <a:r>
              <a:rPr lang="en-US" dirty="0" smtClean="0"/>
              <a:t>Americas south </a:t>
            </a:r>
            <a:r>
              <a:rPr lang="en-US" dirty="0"/>
              <a:t>of the United States. This region is called "</a:t>
            </a:r>
            <a:r>
              <a:rPr lang="en-US" dirty="0" smtClean="0"/>
              <a:t>Latin America</a:t>
            </a:r>
            <a:r>
              <a:rPr lang="en-US" dirty="0"/>
              <a:t>" because it was </a:t>
            </a:r>
            <a:r>
              <a:rPr lang="en-US" dirty="0" smtClean="0"/>
              <a:t>once colonized </a:t>
            </a:r>
            <a:r>
              <a:rPr lang="en-US" dirty="0"/>
              <a:t>by Spain and </a:t>
            </a:r>
            <a:r>
              <a:rPr lang="en-US" dirty="0" smtClean="0"/>
              <a:t>Portugal, whose </a:t>
            </a:r>
            <a:r>
              <a:rPr lang="en-US" dirty="0"/>
              <a:t>languages </a:t>
            </a:r>
            <a:r>
              <a:rPr lang="en-US" dirty="0" smtClean="0"/>
              <a:t>come from </a:t>
            </a:r>
            <a:r>
              <a:rPr lang="en-US" dirty="0"/>
              <a:t>Latin. European </a:t>
            </a:r>
            <a:r>
              <a:rPr lang="en-US" dirty="0" smtClean="0"/>
              <a:t>conquerors failed </a:t>
            </a:r>
            <a:r>
              <a:rPr lang="en-US" dirty="0"/>
              <a:t>to recognize </a:t>
            </a:r>
            <a:r>
              <a:rPr lang="en-US" dirty="0" smtClean="0"/>
              <a:t>Native American </a:t>
            </a:r>
            <a:r>
              <a:rPr lang="en-US" dirty="0"/>
              <a:t>ownership of </a:t>
            </a:r>
            <a:r>
              <a:rPr lang="en-US" dirty="0" smtClean="0"/>
              <a:t>their land</a:t>
            </a:r>
            <a:r>
              <a:rPr lang="en-US" dirty="0"/>
              <a:t>, since they saw "Indians" </a:t>
            </a:r>
            <a:r>
              <a:rPr lang="en-US" dirty="0" smtClean="0"/>
              <a:t>as non-Christian </a:t>
            </a:r>
            <a:r>
              <a:rPr lang="en-US" dirty="0"/>
              <a:t>and </a:t>
            </a:r>
            <a:r>
              <a:rPr lang="en-US" dirty="0" smtClean="0"/>
              <a:t>uncivilized.</a:t>
            </a:r>
            <a:endParaRPr lang="en-US" dirty="0"/>
          </a:p>
        </p:txBody>
      </p:sp>
      <p:pic>
        <p:nvPicPr>
          <p:cNvPr id="4" name="Picture 4" descr="http://t2.gstatic.com/images?q=tbn:ANd9GcRlLZGM13Afa4HvS-xI5UGAH9fjSOMtsT1PZLuS4AfUda0FFghDkA:www.famousbuildings.net/wallpapers/mayan-pyramids-wallpaper.jpg"/>
          <p:cNvPicPr>
            <a:picLocks noChangeAspect="1" noChangeArrowheads="1"/>
          </p:cNvPicPr>
          <p:nvPr/>
        </p:nvPicPr>
        <p:blipFill>
          <a:blip r:embed="rId2" cstate="print"/>
          <a:srcRect/>
          <a:stretch>
            <a:fillRect/>
          </a:stretch>
        </p:blipFill>
        <p:spPr bwMode="auto">
          <a:xfrm>
            <a:off x="304800" y="2971800"/>
            <a:ext cx="3212122" cy="2197768"/>
          </a:xfrm>
          <a:prstGeom prst="rect">
            <a:avLst/>
          </a:prstGeom>
          <a:noFill/>
        </p:spPr>
      </p:pic>
      <p:pic>
        <p:nvPicPr>
          <p:cNvPr id="5" name="Picture 2" descr="http://t2.gstatic.com/images?q=tbn:ANd9GcSUKK6ymGM4PaXv5rAsrz0lAncBmlc6Xks4zmqnLpPu29NPKIAXQQ:academic2.american.edu/~zaharna/bolivia/AndesMountains.jpg"/>
          <p:cNvPicPr>
            <a:picLocks noChangeAspect="1" noChangeArrowheads="1"/>
          </p:cNvPicPr>
          <p:nvPr/>
        </p:nvPicPr>
        <p:blipFill>
          <a:blip r:embed="rId3" cstate="print"/>
          <a:srcRect/>
          <a:stretch>
            <a:fillRect/>
          </a:stretch>
        </p:blipFill>
        <p:spPr bwMode="auto">
          <a:xfrm>
            <a:off x="2590800" y="4644244"/>
            <a:ext cx="3505200" cy="2061356"/>
          </a:xfrm>
          <a:prstGeom prst="rect">
            <a:avLst/>
          </a:prstGeom>
          <a:noFill/>
        </p:spPr>
      </p:pic>
      <p:pic>
        <p:nvPicPr>
          <p:cNvPr id="6" name="Picture 5" descr="http://neftegaz.ru/images/Neft%20Perey/south_america.gif"/>
          <p:cNvPicPr>
            <a:picLocks noChangeAspect="1" noChangeArrowheads="1"/>
          </p:cNvPicPr>
          <p:nvPr/>
        </p:nvPicPr>
        <p:blipFill>
          <a:blip r:embed="rId4" cstate="print"/>
          <a:srcRect/>
          <a:stretch>
            <a:fillRect/>
          </a:stretch>
        </p:blipFill>
        <p:spPr bwMode="auto">
          <a:xfrm>
            <a:off x="5562600" y="2743200"/>
            <a:ext cx="2795987"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971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Latin America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Many </a:t>
            </a:r>
            <a:r>
              <a:rPr lang="en-US" dirty="0"/>
              <a:t>Latin Americans </a:t>
            </a:r>
            <a:r>
              <a:rPr lang="en-US" dirty="0" smtClean="0"/>
              <a:t>today are </a:t>
            </a:r>
            <a:r>
              <a:rPr lang="en-US" dirty="0"/>
              <a:t>of mixed Native </a:t>
            </a:r>
            <a:r>
              <a:rPr lang="en-US" dirty="0" smtClean="0"/>
              <a:t>American Indian </a:t>
            </a:r>
            <a:r>
              <a:rPr lang="en-US" dirty="0"/>
              <a:t>and European </a:t>
            </a:r>
            <a:r>
              <a:rPr lang="en-US" dirty="0" smtClean="0"/>
              <a:t>descent. Most </a:t>
            </a:r>
            <a:r>
              <a:rPr lang="en-US" dirty="0"/>
              <a:t>speak Spanish or </a:t>
            </a:r>
            <a:r>
              <a:rPr lang="en-US" dirty="0" smtClean="0"/>
              <a:t>Portuguese and </a:t>
            </a:r>
            <a:r>
              <a:rPr lang="en-US" dirty="0"/>
              <a:t>follow the Catholic </a:t>
            </a:r>
            <a:r>
              <a:rPr lang="en-US" dirty="0" smtClean="0"/>
              <a:t>religion. People in this </a:t>
            </a:r>
            <a:r>
              <a:rPr lang="en-US" dirty="0"/>
              <a:t>region share a </a:t>
            </a:r>
            <a:r>
              <a:rPr lang="en-US" dirty="0" smtClean="0"/>
              <a:t>common history </a:t>
            </a:r>
            <a:r>
              <a:rPr lang="en-US" dirty="0"/>
              <a:t>and many traditions.</a:t>
            </a:r>
          </a:p>
        </p:txBody>
      </p:sp>
      <p:pic>
        <p:nvPicPr>
          <p:cNvPr id="4" name="Picture 10" descr="http://t0.gstatic.com/images?q=tbn:ANd9GcQB3jTgs2IA7ousrHZUzE6Pk9JpgQkNJztIWG4OTzBefy6lTSdLsA:www.ahoycargo.com/images/stories/handling/PanamaCanal-005.jpg"/>
          <p:cNvPicPr>
            <a:picLocks noChangeAspect="1" noChangeArrowheads="1"/>
          </p:cNvPicPr>
          <p:nvPr/>
        </p:nvPicPr>
        <p:blipFill>
          <a:blip r:embed="rId2" cstate="print"/>
          <a:srcRect/>
          <a:stretch>
            <a:fillRect/>
          </a:stretch>
        </p:blipFill>
        <p:spPr bwMode="auto">
          <a:xfrm>
            <a:off x="228600" y="2362200"/>
            <a:ext cx="3733800" cy="2438401"/>
          </a:xfrm>
          <a:prstGeom prst="rect">
            <a:avLst/>
          </a:prstGeom>
          <a:noFill/>
        </p:spPr>
      </p:pic>
      <p:pic>
        <p:nvPicPr>
          <p:cNvPr id="5" name="Picture 4" descr="http://www.globalsecurity.org/military/facility/images/panama-canal-expansion-image3.jpg"/>
          <p:cNvPicPr>
            <a:picLocks noChangeAspect="1" noChangeArrowheads="1"/>
          </p:cNvPicPr>
          <p:nvPr/>
        </p:nvPicPr>
        <p:blipFill>
          <a:blip r:embed="rId3" cstate="print"/>
          <a:srcRect/>
          <a:stretch>
            <a:fillRect/>
          </a:stretch>
        </p:blipFill>
        <p:spPr bwMode="auto">
          <a:xfrm>
            <a:off x="4075788" y="3810000"/>
            <a:ext cx="4153812" cy="2819400"/>
          </a:xfrm>
          <a:prstGeom prst="rect">
            <a:avLst/>
          </a:prstGeom>
          <a:noFill/>
        </p:spPr>
      </p:pic>
    </p:spTree>
    <p:extLst>
      <p:ext uri="{BB962C8B-B14F-4D97-AF65-F5344CB8AC3E}">
        <p14:creationId xmlns:p14="http://schemas.microsoft.com/office/powerpoint/2010/main" val="3174703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Latin America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6065659"/>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Mexico, Brazil, Argentina, Chile, Peru, Venezuela, and Cuba</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Mexico City, Rio de Janeiro,</a:t>
                      </a:r>
                      <a:r>
                        <a:rPr lang="en-US" baseline="0" dirty="0" smtClean="0"/>
                        <a:t> Buenos Aries, Lima, Santiago</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Andes Mountains, Amazon River,</a:t>
                      </a:r>
                      <a:r>
                        <a:rPr lang="en-US" baseline="0" dirty="0" smtClean="0"/>
                        <a:t> Amazon Rainforest, Pampas, Caribbean Sea,  Sierra Madres,  Panama Canal</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Any</a:t>
                      </a:r>
                      <a:r>
                        <a:rPr lang="en-US" baseline="0" dirty="0" smtClean="0"/>
                        <a:t> Country (Formal), Amazon River Basin (Functional), Panama Canal (Functional)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Spanish and Portuguese</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 Some Dictatorships</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Christianity</a:t>
                      </a:r>
                      <a:r>
                        <a:rPr lang="en-US" baseline="0" dirty="0" smtClean="0"/>
                        <a:t> (Roman Catholic)</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Panama Canal (Vital Trade Route), Manufacturing Industries</a:t>
                      </a:r>
                      <a:endParaRPr lang="en-US" dirty="0"/>
                    </a:p>
                  </a:txBody>
                  <a:tcPr anchor="ctr"/>
                </a:tc>
              </a:tr>
            </a:tbl>
          </a:graphicData>
        </a:graphic>
      </p:graphicFrame>
    </p:spTree>
    <p:extLst>
      <p:ext uri="{BB962C8B-B14F-4D97-AF65-F5344CB8AC3E}">
        <p14:creationId xmlns:p14="http://schemas.microsoft.com/office/powerpoint/2010/main" val="3157341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Europe</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Europe and Asia share the same land mass, which is so large that geographers have </a:t>
            </a:r>
            <a:r>
              <a:rPr lang="en-US" dirty="0" smtClean="0"/>
              <a:t>divided it </a:t>
            </a:r>
            <a:r>
              <a:rPr lang="en-US" dirty="0"/>
              <a:t>into two continents. Europe's location, close to Africa and the Middle East, </a:t>
            </a:r>
            <a:r>
              <a:rPr lang="en-US" dirty="0" smtClean="0"/>
              <a:t>enabled Europeans </a:t>
            </a:r>
            <a:r>
              <a:rPr lang="en-US" dirty="0"/>
              <a:t>to borrow heavily from the cultures of both of these </a:t>
            </a:r>
            <a:r>
              <a:rPr lang="en-US" dirty="0" smtClean="0"/>
              <a:t>regions. </a:t>
            </a:r>
          </a:p>
          <a:p>
            <a:r>
              <a:rPr lang="en-US" dirty="0" smtClean="0"/>
              <a:t>The </a:t>
            </a:r>
            <a:r>
              <a:rPr lang="en-US" dirty="0"/>
              <a:t>Greeks were the first Europeans to develop their own civilization. Their culture </a:t>
            </a:r>
            <a:r>
              <a:rPr lang="en-US" dirty="0" smtClean="0"/>
              <a:t>has had </a:t>
            </a:r>
            <a:r>
              <a:rPr lang="en-US" dirty="0"/>
              <a:t>a lasting impact on Western civilization. It set standards against which later </a:t>
            </a:r>
            <a:r>
              <a:rPr lang="en-US" dirty="0" smtClean="0"/>
              <a:t>peoples measured </a:t>
            </a:r>
            <a:r>
              <a:rPr lang="en-US" dirty="0"/>
              <a:t>themselves. Much of Europe was later united by the </a:t>
            </a:r>
            <a:r>
              <a:rPr lang="en-US" dirty="0" smtClean="0"/>
              <a:t>Romans</a:t>
            </a:r>
            <a:endParaRPr lang="en-US" dirty="0"/>
          </a:p>
        </p:txBody>
      </p:sp>
      <p:pic>
        <p:nvPicPr>
          <p:cNvPr id="1026" name="Picture 2" descr="http://wpcontent.answcdn.com/wikipedia/commons/thumb/d/de/Europe_orthographic_Caucasus_Urals_boundary.svg/250px-Europe_orthographic_Caucasus_Urals_boundar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4335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1.gstatic.com/images?q=tbn:ANd9GcQLNrIImST97jqJotoYRRTpEPrIWRbGIO6wXMSy3bGG4o47Gp6-lA:library.thinkquest.org/CR0210200/ancient_greece/athens2.jpg"/>
          <p:cNvPicPr>
            <a:picLocks noChangeAspect="1" noChangeArrowheads="1"/>
          </p:cNvPicPr>
          <p:nvPr/>
        </p:nvPicPr>
        <p:blipFill>
          <a:blip r:embed="rId3" cstate="print"/>
          <a:srcRect/>
          <a:stretch>
            <a:fillRect/>
          </a:stretch>
        </p:blipFill>
        <p:spPr bwMode="auto">
          <a:xfrm>
            <a:off x="2819400" y="3733800"/>
            <a:ext cx="2971800" cy="1744538"/>
          </a:xfrm>
          <a:prstGeom prst="rect">
            <a:avLst/>
          </a:prstGeom>
          <a:noFill/>
        </p:spPr>
      </p:pic>
      <p:pic>
        <p:nvPicPr>
          <p:cNvPr id="8" name="Picture 14" descr="http://t2.gstatic.com/images?q=tbn:ANd9GcTJc0rloob-Jt4MjkC8d2P0AfJirM1ROv2LQDoLDaLFI5JIW9L5:edu.glogster.com/media/5/19/50/29/19502964.jpg"/>
          <p:cNvPicPr>
            <a:picLocks noChangeAspect="1" noChangeArrowheads="1"/>
          </p:cNvPicPr>
          <p:nvPr/>
        </p:nvPicPr>
        <p:blipFill>
          <a:blip r:embed="rId4" cstate="print"/>
          <a:srcRect/>
          <a:stretch>
            <a:fillRect/>
          </a:stretch>
        </p:blipFill>
        <p:spPr bwMode="auto">
          <a:xfrm>
            <a:off x="5257800" y="4861765"/>
            <a:ext cx="2971800" cy="1813378"/>
          </a:xfrm>
          <a:prstGeom prst="rect">
            <a:avLst/>
          </a:prstGeom>
          <a:noFill/>
        </p:spPr>
      </p:pic>
    </p:spTree>
    <p:extLst>
      <p:ext uri="{BB962C8B-B14F-4D97-AF65-F5344CB8AC3E}">
        <p14:creationId xmlns:p14="http://schemas.microsoft.com/office/powerpoint/2010/main" val="383072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Europe</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After </a:t>
            </a:r>
            <a:r>
              <a:rPr lang="en-US" dirty="0"/>
              <a:t>the fall of </a:t>
            </a:r>
            <a:r>
              <a:rPr lang="en-US" dirty="0" smtClean="0"/>
              <a:t>the Roman </a:t>
            </a:r>
            <a:r>
              <a:rPr lang="en-US" dirty="0"/>
              <a:t>Empire, Europe became divided into a series of warring kingdoms with their </a:t>
            </a:r>
            <a:r>
              <a:rPr lang="en-US" dirty="0" smtClean="0"/>
              <a:t>own languages </a:t>
            </a:r>
            <a:r>
              <a:rPr lang="en-US" dirty="0"/>
              <a:t>and cultures. Nevertheless, Europeans remained united by the Christian </a:t>
            </a:r>
            <a:r>
              <a:rPr lang="en-US" dirty="0" smtClean="0"/>
              <a:t>religion. In </a:t>
            </a:r>
            <a:r>
              <a:rPr lang="en-US" dirty="0"/>
              <a:t>the late 1400s, Europeans again became leaders in technology and culture during </a:t>
            </a:r>
            <a:r>
              <a:rPr lang="en-US" dirty="0" smtClean="0"/>
              <a:t>the Renaissance. </a:t>
            </a:r>
            <a:r>
              <a:rPr lang="en-US" dirty="0"/>
              <a:t>Europe remained the most powerful and technologically advanced region of the world for the next 500 years. It was further propelled by the French and Industrial Revolutions. European nations colonized vast regions around the world and spread their technology and many aspects of their way of life. </a:t>
            </a:r>
          </a:p>
        </p:txBody>
      </p:sp>
      <p:pic>
        <p:nvPicPr>
          <p:cNvPr id="2050" name="Picture 2" descr="http://senioreagles.wikispaces.com/file/view/industrial-revolution.jpg/259063272/industrial-r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38600"/>
            <a:ext cx="4038600" cy="27010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ehowcdn.com/article-new/ehow/images/a07/1e/h2/businesses-founded-during-renaissance-period-1.1-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71" y="4267200"/>
            <a:ext cx="3638029" cy="242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7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Europe</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Europeans then </a:t>
            </a:r>
            <a:r>
              <a:rPr lang="en-US" dirty="0"/>
              <a:t>fought two </a:t>
            </a:r>
            <a:r>
              <a:rPr lang="en-US" dirty="0" smtClean="0"/>
              <a:t>major world </a:t>
            </a:r>
            <a:r>
              <a:rPr lang="en-US" dirty="0"/>
              <a:t>wars, resulting </a:t>
            </a:r>
            <a:r>
              <a:rPr lang="en-US" dirty="0" smtClean="0"/>
              <a:t>in </a:t>
            </a:r>
            <a:r>
              <a:rPr lang="en-US" dirty="0"/>
              <a:t>unprecedented death </a:t>
            </a:r>
            <a:r>
              <a:rPr lang="en-US" dirty="0" smtClean="0"/>
              <a:t>and destruction</a:t>
            </a:r>
            <a:r>
              <a:rPr lang="en-US" dirty="0"/>
              <a:t>. World War II stimulated the desire for independence in the colonies of </a:t>
            </a:r>
            <a:r>
              <a:rPr lang="en-US" dirty="0" smtClean="0"/>
              <a:t>Africa and </a:t>
            </a:r>
            <a:r>
              <a:rPr lang="en-US" dirty="0"/>
              <a:t>Asia. European colonial powers had spent their energies fighting in World War II </a:t>
            </a:r>
            <a:r>
              <a:rPr lang="en-US" dirty="0" smtClean="0"/>
              <a:t>and could </a:t>
            </a:r>
            <a:r>
              <a:rPr lang="en-US" dirty="0"/>
              <a:t>not resist these independence movements. Today, Europe consists of a number </a:t>
            </a:r>
            <a:r>
              <a:rPr lang="en-US" dirty="0" smtClean="0"/>
              <a:t>of nations</a:t>
            </a:r>
            <a:r>
              <a:rPr lang="en-US" dirty="0"/>
              <a:t>. Most of them are now united in the </a:t>
            </a:r>
            <a:r>
              <a:rPr lang="en-US" b="1" dirty="0"/>
              <a:t>European Union.</a:t>
            </a:r>
            <a:endParaRPr lang="en-US" dirty="0"/>
          </a:p>
        </p:txBody>
      </p:sp>
      <p:pic>
        <p:nvPicPr>
          <p:cNvPr id="6" name="Picture 4" descr="http://militariana.com/wp-content/uploads/worldwar2facts.jpg"/>
          <p:cNvPicPr>
            <a:picLocks noChangeAspect="1" noChangeArrowheads="1"/>
          </p:cNvPicPr>
          <p:nvPr/>
        </p:nvPicPr>
        <p:blipFill>
          <a:blip r:embed="rId2" cstate="print"/>
          <a:srcRect/>
          <a:stretch>
            <a:fillRect/>
          </a:stretch>
        </p:blipFill>
        <p:spPr bwMode="auto">
          <a:xfrm>
            <a:off x="430776" y="3657600"/>
            <a:ext cx="4446024" cy="2578695"/>
          </a:xfrm>
          <a:prstGeom prst="rect">
            <a:avLst/>
          </a:prstGeom>
          <a:noFill/>
        </p:spPr>
      </p:pic>
      <p:pic>
        <p:nvPicPr>
          <p:cNvPr id="7" name="Picture 2" descr="http://3.bp.blogspot.com/_YXWamP8aB5s/S49K2V6YmPI/AAAAAAAAAwY/CRmjjni5gY8/s320/World+War+I.jpg"/>
          <p:cNvPicPr>
            <a:picLocks noChangeAspect="1" noChangeArrowheads="1"/>
          </p:cNvPicPr>
          <p:nvPr/>
        </p:nvPicPr>
        <p:blipFill>
          <a:blip r:embed="rId3" cstate="print"/>
          <a:srcRect/>
          <a:stretch>
            <a:fillRect/>
          </a:stretch>
        </p:blipFill>
        <p:spPr bwMode="auto">
          <a:xfrm>
            <a:off x="5219025" y="3260331"/>
            <a:ext cx="2934375" cy="3140469"/>
          </a:xfrm>
          <a:prstGeom prst="rect">
            <a:avLst/>
          </a:prstGeom>
          <a:noFill/>
        </p:spPr>
      </p:pic>
    </p:spTree>
    <p:extLst>
      <p:ext uri="{BB962C8B-B14F-4D97-AF65-F5344CB8AC3E}">
        <p14:creationId xmlns:p14="http://schemas.microsoft.com/office/powerpoint/2010/main" val="353251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Europe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1859638"/>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Great Britain, France, Germany, Belgium,</a:t>
                      </a:r>
                      <a:r>
                        <a:rPr lang="en-US" sz="1800" baseline="0" dirty="0" smtClean="0"/>
                        <a:t> Austria, Spain, Portugal, Italy, Ireland, Norway, Denmark, Sweden, and Poland</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London, Madrid, Paris, Copenhagen, Rome, and Berlin</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Alps, English Channel,</a:t>
                      </a:r>
                      <a:r>
                        <a:rPr lang="en-US" baseline="0" dirty="0" smtClean="0"/>
                        <a:t> Thames River, Rhine River, Mediterranean Sea, </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baseline="0" dirty="0" smtClean="0"/>
                        <a:t>European Union (Formal), Mediterranean Sea (Functional), English Channel (Functional), Eastern Europe (Perceptual)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English, Spanish, Italian,</a:t>
                      </a:r>
                      <a:r>
                        <a:rPr lang="en-US" baseline="0" dirty="0" smtClean="0"/>
                        <a:t> French, German</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Christianity</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Major World Trading Partners, European</a:t>
                      </a:r>
                      <a:r>
                        <a:rPr lang="en-US" baseline="0" dirty="0" smtClean="0"/>
                        <a:t> Union Trade Organization, Service Industries</a:t>
                      </a:r>
                      <a:endParaRPr lang="en-US" dirty="0"/>
                    </a:p>
                  </a:txBody>
                  <a:tcPr anchor="ctr"/>
                </a:tc>
              </a:tr>
            </a:tbl>
          </a:graphicData>
        </a:graphic>
      </p:graphicFrame>
    </p:spTree>
    <p:extLst>
      <p:ext uri="{BB962C8B-B14F-4D97-AF65-F5344CB8AC3E}">
        <p14:creationId xmlns:p14="http://schemas.microsoft.com/office/powerpoint/2010/main" val="180785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sz="3600" dirty="0" smtClean="0"/>
              <a:t>Commonwealth of Independent States</a:t>
            </a:r>
            <a:endParaRPr lang="en-US" sz="3600"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Russia was separated from the rest </a:t>
            </a:r>
            <a:r>
              <a:rPr lang="en-US" dirty="0" smtClean="0"/>
              <a:t>of Europe </a:t>
            </a:r>
            <a:r>
              <a:rPr lang="en-US" dirty="0"/>
              <a:t>for much of its history. Russia's rulers adopted Eastern Orthodox Christianity </a:t>
            </a:r>
            <a:r>
              <a:rPr lang="en-US" dirty="0" smtClean="0"/>
              <a:t>from Constantinople</a:t>
            </a:r>
            <a:r>
              <a:rPr lang="en-US" dirty="0"/>
              <a:t>. Russia was later conquered by the Mongols of </a:t>
            </a:r>
            <a:r>
              <a:rPr lang="en-US" dirty="0" smtClean="0"/>
              <a:t>Asia. A </a:t>
            </a:r>
            <a:r>
              <a:rPr lang="en-US" dirty="0"/>
              <a:t>new ruler, known as the </a:t>
            </a:r>
            <a:r>
              <a:rPr lang="en-US" b="1" dirty="0"/>
              <a:t>Tsar, </a:t>
            </a:r>
            <a:r>
              <a:rPr lang="en-US" dirty="0"/>
              <a:t>later emerged with absolute power. </a:t>
            </a:r>
            <a:r>
              <a:rPr lang="en-US" dirty="0" smtClean="0"/>
              <a:t>Originally, Russia </a:t>
            </a:r>
            <a:r>
              <a:rPr lang="en-US" dirty="0"/>
              <a:t>was a small state centered in Moscow. In the 18th century, Russia's tsars </a:t>
            </a:r>
            <a:r>
              <a:rPr lang="en-US" dirty="0" smtClean="0"/>
              <a:t>introduced Western </a:t>
            </a:r>
            <a:r>
              <a:rPr lang="en-US" dirty="0"/>
              <a:t>European ways. Russia then set about conquering neighboring territories, </a:t>
            </a:r>
            <a:r>
              <a:rPr lang="en-US" dirty="0" smtClean="0"/>
              <a:t>greatly expanding </a:t>
            </a:r>
            <a:r>
              <a:rPr lang="en-US" dirty="0"/>
              <a:t>its size. Meanwhile, the bulk of Russia's vast peasant population continued </a:t>
            </a:r>
            <a:r>
              <a:rPr lang="en-US" dirty="0" smtClean="0"/>
              <a:t>to live </a:t>
            </a:r>
            <a:r>
              <a:rPr lang="en-US" dirty="0"/>
              <a:t>in great poverty.</a:t>
            </a:r>
          </a:p>
        </p:txBody>
      </p:sp>
      <p:pic>
        <p:nvPicPr>
          <p:cNvPr id="4" name="Picture 4" descr="http://t1.gstatic.com/images?q=tbn:ANd9GcQuV-h4Gxn90YRmvjZF3_BtCLuzZdaqQZkyG5f8pHDA9lWAvi-Tjg:i.infoplease.com/images/mrussia.gif"/>
          <p:cNvPicPr>
            <a:picLocks noChangeAspect="1" noChangeArrowheads="1"/>
          </p:cNvPicPr>
          <p:nvPr/>
        </p:nvPicPr>
        <p:blipFill>
          <a:blip r:embed="rId2" cstate="print"/>
          <a:srcRect/>
          <a:stretch>
            <a:fillRect/>
          </a:stretch>
        </p:blipFill>
        <p:spPr bwMode="auto">
          <a:xfrm>
            <a:off x="152400" y="3979025"/>
            <a:ext cx="3657600" cy="2726575"/>
          </a:xfrm>
          <a:prstGeom prst="rect">
            <a:avLst/>
          </a:prstGeom>
          <a:noFill/>
        </p:spPr>
      </p:pic>
      <p:pic>
        <p:nvPicPr>
          <p:cNvPr id="6" name="Picture 2" descr="http://apwhod09.pbworks.com/f/ivan%20the%20terrible.bmp"/>
          <p:cNvPicPr>
            <a:picLocks noChangeAspect="1" noChangeArrowheads="1"/>
          </p:cNvPicPr>
          <p:nvPr/>
        </p:nvPicPr>
        <p:blipFill>
          <a:blip r:embed="rId3" cstate="print"/>
          <a:srcRect/>
          <a:stretch>
            <a:fillRect/>
          </a:stretch>
        </p:blipFill>
        <p:spPr bwMode="auto">
          <a:xfrm>
            <a:off x="3962400" y="4002205"/>
            <a:ext cx="2133600" cy="2674657"/>
          </a:xfrm>
          <a:prstGeom prst="rect">
            <a:avLst/>
          </a:prstGeom>
          <a:noFill/>
          <a:ln>
            <a:noFill/>
          </a:ln>
        </p:spPr>
      </p:pic>
      <p:pic>
        <p:nvPicPr>
          <p:cNvPr id="7" name="Picture 4" descr="http://02varvara.files.wordpress.com/2008/05/valentin-serov-portrait-of-tsar-st-nikolai-aleksandrovich-1900.jpg"/>
          <p:cNvPicPr>
            <a:picLocks noChangeAspect="1" noChangeArrowheads="1"/>
          </p:cNvPicPr>
          <p:nvPr/>
        </p:nvPicPr>
        <p:blipFill>
          <a:blip r:embed="rId4" cstate="print"/>
          <a:srcRect/>
          <a:stretch>
            <a:fillRect/>
          </a:stretch>
        </p:blipFill>
        <p:spPr bwMode="auto">
          <a:xfrm>
            <a:off x="6248400" y="4078405"/>
            <a:ext cx="2063903" cy="2474795"/>
          </a:xfrm>
          <a:prstGeom prst="rect">
            <a:avLst/>
          </a:prstGeom>
          <a:noFill/>
          <a:ln>
            <a:noFill/>
          </a:ln>
        </p:spPr>
      </p:pic>
    </p:spTree>
    <p:extLst>
      <p:ext uri="{BB962C8B-B14F-4D97-AF65-F5344CB8AC3E}">
        <p14:creationId xmlns:p14="http://schemas.microsoft.com/office/powerpoint/2010/main" val="228481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1143000"/>
          </a:xfrm>
        </p:spPr>
        <p:txBody>
          <a:bodyPr/>
          <a:lstStyle/>
          <a:p>
            <a:r>
              <a:rPr lang="en-US" sz="4400" dirty="0" smtClean="0"/>
              <a:t>Chapter Objective, TEKS, &amp; Essential Questions</a:t>
            </a:r>
            <a:endParaRPr lang="en-US" sz="4400" dirty="0"/>
          </a:p>
        </p:txBody>
      </p:sp>
      <p:sp>
        <p:nvSpPr>
          <p:cNvPr id="3" name="Content Placeholder 2"/>
          <p:cNvSpPr>
            <a:spLocks noGrp="1"/>
          </p:cNvSpPr>
          <p:nvPr>
            <p:ph idx="1"/>
          </p:nvPr>
        </p:nvSpPr>
        <p:spPr>
          <a:xfrm>
            <a:off x="228600" y="1447800"/>
            <a:ext cx="8001000" cy="5181600"/>
          </a:xfrm>
        </p:spPr>
        <p:txBody>
          <a:bodyPr>
            <a:normAutofit lnSpcReduction="10000"/>
          </a:bodyPr>
          <a:lstStyle/>
          <a:p>
            <a:r>
              <a:rPr lang="en-US" dirty="0" smtClean="0"/>
              <a:t>Objective:</a:t>
            </a:r>
          </a:p>
          <a:p>
            <a:pPr lvl="1"/>
            <a:r>
              <a:rPr lang="en-US" dirty="0" smtClean="0"/>
              <a:t>Understand the distribution, patterns, and characteristics of different cultures and understand how political, economic, and social processes shape cultural patterns and characteristics in various places and regions.</a:t>
            </a:r>
          </a:p>
          <a:p>
            <a:r>
              <a:rPr lang="en-US" dirty="0" smtClean="0"/>
              <a:t>TEKS:</a:t>
            </a:r>
          </a:p>
          <a:p>
            <a:pPr lvl="1"/>
            <a:r>
              <a:rPr lang="en-US" dirty="0" smtClean="0"/>
              <a:t>History: 1 (A)</a:t>
            </a:r>
          </a:p>
          <a:p>
            <a:pPr lvl="1"/>
            <a:r>
              <a:rPr lang="en-US" dirty="0" smtClean="0"/>
              <a:t>Geography: 5, 5 (A), 9, 9 (A), 9 (B)</a:t>
            </a:r>
          </a:p>
          <a:p>
            <a:pPr lvl="1"/>
            <a:r>
              <a:rPr lang="en-US" dirty="0" smtClean="0"/>
              <a:t>Government: 13 (A)</a:t>
            </a:r>
          </a:p>
          <a:p>
            <a:pPr lvl="1"/>
            <a:r>
              <a:rPr lang="en-US" dirty="0" smtClean="0"/>
              <a:t>Culture: 16, 16 (A), 16 (B), 17, 17 (A), 17 (D)</a:t>
            </a:r>
          </a:p>
          <a:p>
            <a:pPr lvl="1"/>
            <a:r>
              <a:rPr lang="en-US" dirty="0" smtClean="0"/>
              <a:t>Social Studies Skills: 21 (B), 23 (A)</a:t>
            </a:r>
          </a:p>
          <a:p>
            <a:r>
              <a:rPr lang="en-US" dirty="0" smtClean="0"/>
              <a:t>Essential Questions:</a:t>
            </a:r>
          </a:p>
          <a:p>
            <a:pPr lvl="1"/>
            <a:r>
              <a:rPr lang="en-US" dirty="0" smtClean="0"/>
              <a:t>How do different cultural regions around the world compare to one another?</a:t>
            </a:r>
          </a:p>
          <a:p>
            <a:pPr lvl="1"/>
            <a:r>
              <a:rPr lang="en-US" dirty="0" smtClean="0"/>
              <a:t>Where can you find the main countries and major cities of the world?</a:t>
            </a:r>
            <a:endParaRPr lang="en-US" dirty="0"/>
          </a:p>
        </p:txBody>
      </p:sp>
    </p:spTree>
    <p:extLst>
      <p:ext uri="{BB962C8B-B14F-4D97-AF65-F5344CB8AC3E}">
        <p14:creationId xmlns:p14="http://schemas.microsoft.com/office/powerpoint/2010/main" val="133639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sz="3600" dirty="0" smtClean="0"/>
              <a:t>Commonwealth of Independent States</a:t>
            </a:r>
            <a:endParaRPr lang="en-US" sz="3600"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During World War I, the Tsar's government collapsed. Soon after, Russia became </a:t>
            </a:r>
            <a:r>
              <a:rPr lang="en-US" dirty="0" smtClean="0"/>
              <a:t>the world's </a:t>
            </a:r>
            <a:r>
              <a:rPr lang="en-US" dirty="0"/>
              <a:t>first Communist country- known as the </a:t>
            </a:r>
            <a:r>
              <a:rPr lang="en-US" b="1" dirty="0"/>
              <a:t>Soviet Union. </a:t>
            </a:r>
            <a:r>
              <a:rPr lang="en-US" dirty="0"/>
              <a:t>The Soviet Union and </a:t>
            </a:r>
            <a:r>
              <a:rPr lang="en-US" dirty="0" smtClean="0"/>
              <a:t>other nearby </a:t>
            </a:r>
            <a:r>
              <a:rPr lang="en-US" dirty="0"/>
              <a:t>Communist states developed their own distinct culture based on </a:t>
            </a:r>
            <a:r>
              <a:rPr lang="en-US" dirty="0" smtClean="0"/>
              <a:t>state-ownership, Communist </a:t>
            </a:r>
            <a:r>
              <a:rPr lang="en-US" dirty="0"/>
              <a:t>ideals, and totalitarian government. In 1991, after nearly 80 years as a </a:t>
            </a:r>
            <a:r>
              <a:rPr lang="en-US" dirty="0" smtClean="0"/>
              <a:t>Communist dictatorship</a:t>
            </a:r>
            <a:r>
              <a:rPr lang="en-US" dirty="0"/>
              <a:t>, the Soviet Union dissolved into Russia and several smaller states. These </a:t>
            </a:r>
            <a:r>
              <a:rPr lang="en-US" dirty="0" smtClean="0"/>
              <a:t>remain loosely </a:t>
            </a:r>
            <a:r>
              <a:rPr lang="en-US" dirty="0"/>
              <a:t>associated as the </a:t>
            </a:r>
            <a:r>
              <a:rPr lang="en-US" b="1" dirty="0"/>
              <a:t>Commonwealth of Independent States. </a:t>
            </a:r>
            <a:endParaRPr lang="en-US" dirty="0"/>
          </a:p>
        </p:txBody>
      </p:sp>
      <p:pic>
        <p:nvPicPr>
          <p:cNvPr id="4" name="Picture 3" descr="final">
            <a:hlinkClick r:id="rId2"/>
          </p:cNvPr>
          <p:cNvPicPr>
            <a:picLocks noChangeAspect="1" noChangeArrowheads="1"/>
          </p:cNvPicPr>
          <p:nvPr/>
        </p:nvPicPr>
        <p:blipFill rotWithShape="1">
          <a:blip r:embed="rId3" cstate="print"/>
          <a:srcRect t="5783"/>
          <a:stretch/>
        </p:blipFill>
        <p:spPr bwMode="auto">
          <a:xfrm>
            <a:off x="241168" y="4038600"/>
            <a:ext cx="4102232" cy="2514600"/>
          </a:xfrm>
          <a:prstGeom prst="rect">
            <a:avLst/>
          </a:prstGeom>
          <a:noFill/>
        </p:spPr>
      </p:pic>
      <p:pic>
        <p:nvPicPr>
          <p:cNvPr id="5" name="Picture 5" descr="Cold%20War%20A-bomb"/>
          <p:cNvPicPr>
            <a:picLocks noChangeAspect="1" noChangeArrowheads="1"/>
          </p:cNvPicPr>
          <p:nvPr/>
        </p:nvPicPr>
        <p:blipFill>
          <a:blip r:embed="rId4" cstate="print"/>
          <a:srcRect/>
          <a:stretch>
            <a:fillRect/>
          </a:stretch>
        </p:blipFill>
        <p:spPr bwMode="auto">
          <a:xfrm>
            <a:off x="4495800" y="3989608"/>
            <a:ext cx="3818103" cy="2563592"/>
          </a:xfrm>
          <a:prstGeom prst="rect">
            <a:avLst/>
          </a:prstGeom>
          <a:noFill/>
        </p:spPr>
      </p:pic>
    </p:spTree>
    <p:extLst>
      <p:ext uri="{BB962C8B-B14F-4D97-AF65-F5344CB8AC3E}">
        <p14:creationId xmlns:p14="http://schemas.microsoft.com/office/powerpoint/2010/main" val="1988604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sz="3600" dirty="0" smtClean="0"/>
              <a:t>Commonwealth of Independent States</a:t>
            </a:r>
            <a:endParaRPr lang="en-US" sz="3600"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These </a:t>
            </a:r>
            <a:r>
              <a:rPr lang="en-US" dirty="0"/>
              <a:t>states share a </a:t>
            </a:r>
            <a:r>
              <a:rPr lang="en-US" dirty="0" smtClean="0"/>
              <a:t>common history</a:t>
            </a:r>
            <a:r>
              <a:rPr lang="en-US" dirty="0"/>
              <a:t>, often speak several related languages, and have common ethnic </a:t>
            </a:r>
            <a:r>
              <a:rPr lang="en-US" dirty="0" smtClean="0"/>
              <a:t>minorities. </a:t>
            </a:r>
          </a:p>
          <a:p>
            <a:r>
              <a:rPr lang="en-US" dirty="0" smtClean="0"/>
              <a:t>Foreign </a:t>
            </a:r>
            <a:r>
              <a:rPr lang="en-US" dirty="0"/>
              <a:t>invaders have sometimes failed to conquer Russia because of its vast </a:t>
            </a:r>
            <a:r>
              <a:rPr lang="en-US" dirty="0" smtClean="0"/>
              <a:t>interior and </a:t>
            </a:r>
            <a:r>
              <a:rPr lang="en-US" dirty="0"/>
              <a:t>cold winters. Napoleon lost half a million soldiers to the bitter cold temperatures </a:t>
            </a:r>
            <a:r>
              <a:rPr lang="en-US" dirty="0" smtClean="0"/>
              <a:t>in 1812</a:t>
            </a:r>
            <a:r>
              <a:rPr lang="en-US" dirty="0"/>
              <a:t>. In 1941, Hitler invaded the Soviet Union. German tanks became bogged down in </a:t>
            </a:r>
            <a:r>
              <a:rPr lang="en-US" dirty="0" smtClean="0"/>
              <a:t>the mud</a:t>
            </a:r>
            <a:r>
              <a:rPr lang="en-US" dirty="0"/>
              <a:t>, and their equipment and soldiers later froze. Millions of Soviets still died in the war.</a:t>
            </a:r>
          </a:p>
        </p:txBody>
      </p:sp>
      <p:pic>
        <p:nvPicPr>
          <p:cNvPr id="4" name="Picture 2" descr="http://t0.gstatic.com/images?q=tbn:ANd9GcSCzZowzcvbjSCLDhXAqq1bFjroICAs-DipFlFrUi-zBTM3T7Ga:www.allbestwallpapers.com/wallpaper/travel/image/kremlin_and_red_square_fireworks,_moscow,_russia.jpg"/>
          <p:cNvPicPr>
            <a:picLocks noChangeAspect="1" noChangeArrowheads="1"/>
          </p:cNvPicPr>
          <p:nvPr/>
        </p:nvPicPr>
        <p:blipFill>
          <a:blip r:embed="rId2" cstate="print"/>
          <a:srcRect/>
          <a:stretch>
            <a:fillRect/>
          </a:stretch>
        </p:blipFill>
        <p:spPr bwMode="auto">
          <a:xfrm>
            <a:off x="4433393" y="3733800"/>
            <a:ext cx="3720007" cy="2697005"/>
          </a:xfrm>
          <a:prstGeom prst="rect">
            <a:avLst/>
          </a:prstGeom>
          <a:noFill/>
        </p:spPr>
      </p:pic>
      <p:pic>
        <p:nvPicPr>
          <p:cNvPr id="5" name="Picture 2" descr="http://www.printableworldflags.com/large-flags/CIS_Commonwealth%20of%20Independent%20States_Flag-232.gif"/>
          <p:cNvPicPr>
            <a:picLocks noChangeAspect="1" noChangeArrowheads="1"/>
          </p:cNvPicPr>
          <p:nvPr/>
        </p:nvPicPr>
        <p:blipFill>
          <a:blip r:embed="rId3" cstate="print"/>
          <a:srcRect/>
          <a:stretch>
            <a:fillRect/>
          </a:stretch>
        </p:blipFill>
        <p:spPr bwMode="auto">
          <a:xfrm>
            <a:off x="228600" y="4095030"/>
            <a:ext cx="3971154" cy="2000970"/>
          </a:xfrm>
          <a:prstGeom prst="rect">
            <a:avLst/>
          </a:prstGeom>
          <a:noFill/>
          <a:ln>
            <a:noFill/>
          </a:ln>
        </p:spPr>
      </p:pic>
    </p:spTree>
    <p:extLst>
      <p:ext uri="{BB962C8B-B14F-4D97-AF65-F5344CB8AC3E}">
        <p14:creationId xmlns:p14="http://schemas.microsoft.com/office/powerpoint/2010/main" val="3920627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sz="3600" dirty="0" smtClean="0"/>
              <a:t>Commonwealth of Independent States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2173668"/>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Russia, Ukraine, Kazakhstan</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Moscow, St. Petersburg, Kiev</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Ural Mountains, Siberia, Ob</a:t>
                      </a:r>
                      <a:r>
                        <a:rPr lang="en-US" baseline="0" dirty="0" smtClean="0"/>
                        <a:t> River, Volga River, Black Sea, Caspian Sea, Lake Baikal</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C.I.S. (Formal), Former Soviet Union (Formal),</a:t>
                      </a:r>
                      <a:r>
                        <a:rPr lang="en-US" baseline="0" dirty="0" smtClean="0"/>
                        <a:t> </a:t>
                      </a:r>
                      <a:r>
                        <a:rPr lang="en-US" dirty="0" smtClean="0"/>
                        <a:t>Trans-Siberian Railway (Functional), Siberia (Perceptual) </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Russian, Slavic,</a:t>
                      </a:r>
                      <a:r>
                        <a:rPr lang="en-US" baseline="0" dirty="0" smtClean="0"/>
                        <a:t> Ukrainian</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r>
                        <a:rPr lang="en-US" baseline="0" dirty="0" smtClean="0"/>
                        <a:t> Some Dictatorships</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Christianity (Eastern Orthodox)</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Resource Industries</a:t>
                      </a:r>
                      <a:r>
                        <a:rPr lang="en-US" baseline="0" dirty="0" smtClean="0"/>
                        <a:t> (Oil, Gas, Coal), C.I.S. Trade Organization, Russia Major Trading Partner of Area</a:t>
                      </a:r>
                      <a:endParaRPr lang="en-US" dirty="0"/>
                    </a:p>
                  </a:txBody>
                  <a:tcPr anchor="ctr"/>
                </a:tc>
              </a:tr>
            </a:tbl>
          </a:graphicData>
        </a:graphic>
      </p:graphicFrame>
    </p:spTree>
    <p:extLst>
      <p:ext uri="{BB962C8B-B14F-4D97-AF65-F5344CB8AC3E}">
        <p14:creationId xmlns:p14="http://schemas.microsoft.com/office/powerpoint/2010/main" val="3708921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Middle East &amp; North Africa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The Middle East is </a:t>
            </a:r>
            <a:r>
              <a:rPr lang="en-US" dirty="0"/>
              <a:t>the crossroads of three continents - Africa, </a:t>
            </a:r>
            <a:r>
              <a:rPr lang="en-US" dirty="0" smtClean="0"/>
              <a:t>Asia and </a:t>
            </a:r>
            <a:r>
              <a:rPr lang="en-US" dirty="0"/>
              <a:t>Europe. In fact, it is where human civilization first developed</a:t>
            </a:r>
            <a:r>
              <a:rPr lang="en-US" dirty="0" smtClean="0"/>
              <a:t>. </a:t>
            </a:r>
            <a:r>
              <a:rPr lang="en-US" dirty="0"/>
              <a:t>A large number of people in the Middle East today have a common history and </a:t>
            </a:r>
            <a:r>
              <a:rPr lang="en-US" dirty="0" smtClean="0"/>
              <a:t>heritage. The </a:t>
            </a:r>
            <a:r>
              <a:rPr lang="en-US" dirty="0"/>
              <a:t>vast majority of these people are Muslims. Most speak Arabic. At one time, almost </a:t>
            </a:r>
            <a:r>
              <a:rPr lang="en-US" dirty="0" smtClean="0"/>
              <a:t>all of </a:t>
            </a:r>
            <a:r>
              <a:rPr lang="en-US" dirty="0"/>
              <a:t>this region was ruled by the Ottoman Empire. Finally, the peoples of the Middle </a:t>
            </a:r>
            <a:r>
              <a:rPr lang="en-US" dirty="0" smtClean="0"/>
              <a:t>East communicate </a:t>
            </a:r>
            <a:r>
              <a:rPr lang="en-US" dirty="0"/>
              <a:t>and trade more with each other than with peoples outside the region. </a:t>
            </a:r>
          </a:p>
        </p:txBody>
      </p:sp>
      <p:pic>
        <p:nvPicPr>
          <p:cNvPr id="3074" name="Picture 2" descr="http://www.globalresearch.ca/articlePictures/The%20Project%20for%20the%20New%20Middle%20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85804"/>
            <a:ext cx="4480236" cy="30197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tumblr.com/tumblr_m5nkepVJqz1r9441i.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3598757" cy="227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92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Middle East &amp; North Africa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The region of </a:t>
            </a:r>
            <a:r>
              <a:rPr lang="en-US" b="1" dirty="0"/>
              <a:t>North Africa </a:t>
            </a:r>
            <a:r>
              <a:rPr lang="en-US" dirty="0"/>
              <a:t>is found north of the Sahara Desert. In this region, ancient </a:t>
            </a:r>
            <a:r>
              <a:rPr lang="en-US" dirty="0" smtClean="0"/>
              <a:t>Egypt once </a:t>
            </a:r>
            <a:r>
              <a:rPr lang="en-US" dirty="0"/>
              <a:t>gave rise to one of the world's first civilizations. Because contacts between African </a:t>
            </a:r>
            <a:r>
              <a:rPr lang="en-US" dirty="0" smtClean="0"/>
              <a:t>peoples were </a:t>
            </a:r>
            <a:r>
              <a:rPr lang="en-US" dirty="0"/>
              <a:t>limited by geographical barriers, each people or tribe developed its own </a:t>
            </a:r>
            <a:r>
              <a:rPr lang="en-US" dirty="0" smtClean="0"/>
              <a:t>culture, language</a:t>
            </a:r>
            <a:r>
              <a:rPr lang="en-US" dirty="0"/>
              <a:t>, and traditions. North Africa was then colonized by Britain, France, and Italy. </a:t>
            </a:r>
            <a:r>
              <a:rPr lang="en-US" dirty="0" smtClean="0"/>
              <a:t>Today, the </a:t>
            </a:r>
            <a:r>
              <a:rPr lang="en-US" dirty="0"/>
              <a:t>peoples of North Africa are mainly of Arab descent and the dominant religion is </a:t>
            </a:r>
            <a:r>
              <a:rPr lang="en-US" dirty="0" smtClean="0"/>
              <a:t>Islam. Because </a:t>
            </a:r>
            <a:r>
              <a:rPr lang="en-US" dirty="0"/>
              <a:t>of these factors, this region is often considered to be closely tied to the Middle East.</a:t>
            </a:r>
          </a:p>
        </p:txBody>
      </p:sp>
      <p:pic>
        <p:nvPicPr>
          <p:cNvPr id="4" name="Picture 7" descr="Egypt-Cairo-Giza-the-Pyramids-1-BG"/>
          <p:cNvPicPr>
            <a:picLocks noChangeAspect="1" noChangeArrowheads="1"/>
          </p:cNvPicPr>
          <p:nvPr/>
        </p:nvPicPr>
        <p:blipFill>
          <a:blip r:embed="rId2" cstate="print"/>
          <a:srcRect/>
          <a:stretch>
            <a:fillRect/>
          </a:stretch>
        </p:blipFill>
        <p:spPr bwMode="auto">
          <a:xfrm>
            <a:off x="609600" y="3962400"/>
            <a:ext cx="4800600" cy="2741308"/>
          </a:xfrm>
          <a:prstGeom prst="rect">
            <a:avLst/>
          </a:prstGeom>
          <a:noFill/>
        </p:spPr>
      </p:pic>
      <p:pic>
        <p:nvPicPr>
          <p:cNvPr id="5" name="Picture 5" descr="Suez%20Canal%20today"/>
          <p:cNvPicPr>
            <a:picLocks noChangeAspect="1" noChangeArrowheads="1"/>
          </p:cNvPicPr>
          <p:nvPr/>
        </p:nvPicPr>
        <p:blipFill>
          <a:blip r:embed="rId3" cstate="print"/>
          <a:srcRect/>
          <a:stretch>
            <a:fillRect/>
          </a:stretch>
        </p:blipFill>
        <p:spPr bwMode="auto">
          <a:xfrm>
            <a:off x="5791200" y="3616325"/>
            <a:ext cx="2105210" cy="3165475"/>
          </a:xfrm>
          <a:prstGeom prst="rect">
            <a:avLst/>
          </a:prstGeom>
          <a:noFill/>
        </p:spPr>
      </p:pic>
    </p:spTree>
    <p:extLst>
      <p:ext uri="{BB962C8B-B14F-4D97-AF65-F5344CB8AC3E}">
        <p14:creationId xmlns:p14="http://schemas.microsoft.com/office/powerpoint/2010/main" val="1266163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Middle East &amp; North Africa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3612951"/>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Turkey, Iran, Iraq,</a:t>
                      </a:r>
                      <a:r>
                        <a:rPr lang="en-US" sz="1800" baseline="0" dirty="0" smtClean="0"/>
                        <a:t> Saudi Arabia, Israel, Syria, Algeria, Egypt, Libya, Morocco, and Ethiopia</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Cairo,</a:t>
                      </a:r>
                      <a:r>
                        <a:rPr lang="en-US" baseline="0" dirty="0" smtClean="0"/>
                        <a:t> Alexandria, Addis Abba, Jerusalem, Baghdad, Mecca, Tehran</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Sahara Desert, Nile River, Arabian</a:t>
                      </a:r>
                      <a:r>
                        <a:rPr lang="en-US" baseline="0" dirty="0" smtClean="0"/>
                        <a:t> Desert, Tigris and Euphrates River, Persian Gulf, Suez Canal</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Any Country (Formal), Nile River Delta (Functional),</a:t>
                      </a:r>
                      <a:r>
                        <a:rPr lang="en-US" baseline="0" dirty="0" smtClean="0"/>
                        <a:t> Suez Canal (Functional), Holy Land (Perceptual)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Arabic, English, Persian</a:t>
                      </a:r>
                      <a:r>
                        <a:rPr lang="en-US" baseline="0" dirty="0" smtClean="0"/>
                        <a:t> (Farsi), Hebrew</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r>
                        <a:rPr lang="en-US" baseline="0" dirty="0" smtClean="0"/>
                        <a:t> Monarchy, Theocracy, Dictatorships</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Islam, Judaism</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Major</a:t>
                      </a:r>
                      <a:r>
                        <a:rPr lang="en-US" baseline="0" dirty="0" smtClean="0"/>
                        <a:t> Oil Trading Partner, Many O.P.E.C. Nations, Suez Canal and Persian Gulf Vital Trade Routes</a:t>
                      </a:r>
                      <a:endParaRPr lang="en-US" dirty="0"/>
                    </a:p>
                  </a:txBody>
                  <a:tcPr anchor="ctr"/>
                </a:tc>
              </a:tr>
            </a:tbl>
          </a:graphicData>
        </a:graphic>
      </p:graphicFrame>
    </p:spTree>
    <p:extLst>
      <p:ext uri="{BB962C8B-B14F-4D97-AF65-F5344CB8AC3E}">
        <p14:creationId xmlns:p14="http://schemas.microsoft.com/office/powerpoint/2010/main" val="859704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Sub-Saharan Africa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The area of Africa </a:t>
            </a:r>
            <a:r>
              <a:rPr lang="en-US" dirty="0" smtClean="0"/>
              <a:t>south of </a:t>
            </a:r>
            <a:r>
              <a:rPr lang="en-US" dirty="0"/>
              <a:t>the Sahara </a:t>
            </a:r>
            <a:r>
              <a:rPr lang="en-US" dirty="0" smtClean="0"/>
              <a:t>Desert, with </a:t>
            </a:r>
            <a:r>
              <a:rPr lang="en-US" dirty="0"/>
              <a:t>its different </a:t>
            </a:r>
            <a:r>
              <a:rPr lang="en-US" dirty="0" smtClean="0"/>
              <a:t>climate, topography</a:t>
            </a:r>
            <a:r>
              <a:rPr lang="en-US" dirty="0"/>
              <a:t>, and </a:t>
            </a:r>
            <a:r>
              <a:rPr lang="en-US" dirty="0" smtClean="0"/>
              <a:t>non-Arab</a:t>
            </a:r>
            <a:r>
              <a:rPr lang="en-US" dirty="0"/>
              <a:t> </a:t>
            </a:r>
            <a:r>
              <a:rPr lang="en-US" dirty="0" smtClean="0"/>
              <a:t>populations</a:t>
            </a:r>
            <a:r>
              <a:rPr lang="en-US" dirty="0"/>
              <a:t>, is </a:t>
            </a:r>
            <a:r>
              <a:rPr lang="en-US" dirty="0" smtClean="0"/>
              <a:t>seen as </a:t>
            </a:r>
            <a:r>
              <a:rPr lang="en-US" dirty="0"/>
              <a:t>forming a separate </a:t>
            </a:r>
            <a:r>
              <a:rPr lang="en-US" dirty="0" smtClean="0"/>
              <a:t>and distinct </a:t>
            </a:r>
            <a:r>
              <a:rPr lang="en-US" dirty="0"/>
              <a:t>cultural </a:t>
            </a:r>
            <a:r>
              <a:rPr lang="en-US" dirty="0" smtClean="0"/>
              <a:t>region. Most </a:t>
            </a:r>
            <a:r>
              <a:rPr lang="en-US" dirty="0"/>
              <a:t>of this region </a:t>
            </a:r>
            <a:r>
              <a:rPr lang="en-US" dirty="0" smtClean="0"/>
              <a:t>has a </a:t>
            </a:r>
            <a:r>
              <a:rPr lang="en-US" dirty="0"/>
              <a:t>warm climate. </a:t>
            </a:r>
          </a:p>
        </p:txBody>
      </p:sp>
      <p:pic>
        <p:nvPicPr>
          <p:cNvPr id="5" name="Picture 2"/>
          <p:cNvPicPr>
            <a:picLocks noChangeAspect="1" noChangeArrowheads="1"/>
          </p:cNvPicPr>
          <p:nvPr/>
        </p:nvPicPr>
        <p:blipFill>
          <a:blip r:embed="rId2" cstate="print"/>
          <a:srcRect/>
          <a:stretch>
            <a:fillRect/>
          </a:stretch>
        </p:blipFill>
        <p:spPr bwMode="auto">
          <a:xfrm>
            <a:off x="304800" y="2743200"/>
            <a:ext cx="3655024" cy="3352800"/>
          </a:xfrm>
          <a:prstGeom prst="rect">
            <a:avLst/>
          </a:prstGeom>
          <a:noFill/>
          <a:ln w="9525">
            <a:noFill/>
            <a:miter lim="800000"/>
            <a:headEnd/>
            <a:tailEnd/>
          </a:ln>
        </p:spPr>
      </p:pic>
      <p:pic>
        <p:nvPicPr>
          <p:cNvPr id="6" name="Picture 4" descr="http://t2.gstatic.com/images?q=tbn:ANd9GcRqhnRRdPiPA7_X4Shl7smGEG4-4F7Fs7hPOv547lsO0IN4fexK:us-cdn.creamermedia.co.za/assets/articles/images/resized/57080_resized_africa_map.jpg"/>
          <p:cNvPicPr>
            <a:picLocks noChangeAspect="1" noChangeArrowheads="1"/>
          </p:cNvPicPr>
          <p:nvPr/>
        </p:nvPicPr>
        <p:blipFill>
          <a:blip r:embed="rId3" cstate="print"/>
          <a:srcRect/>
          <a:stretch>
            <a:fillRect/>
          </a:stretch>
        </p:blipFill>
        <p:spPr bwMode="auto">
          <a:xfrm>
            <a:off x="4267199" y="2062566"/>
            <a:ext cx="3962401" cy="4566834"/>
          </a:xfrm>
          <a:prstGeom prst="rect">
            <a:avLst/>
          </a:prstGeom>
          <a:noFill/>
          <a:ln>
            <a:noFill/>
          </a:ln>
        </p:spPr>
      </p:pic>
    </p:spTree>
    <p:extLst>
      <p:ext uri="{BB962C8B-B14F-4D97-AF65-F5344CB8AC3E}">
        <p14:creationId xmlns:p14="http://schemas.microsoft.com/office/powerpoint/2010/main" val="1762876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Sub-Saharan Africa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Many </a:t>
            </a:r>
            <a:r>
              <a:rPr lang="en-US" dirty="0" smtClean="0"/>
              <a:t>people </a:t>
            </a:r>
            <a:r>
              <a:rPr lang="en-US" dirty="0"/>
              <a:t>in this region </a:t>
            </a:r>
            <a:r>
              <a:rPr lang="en-US" dirty="0" smtClean="0"/>
              <a:t>were once </a:t>
            </a:r>
            <a:r>
              <a:rPr lang="en-US" dirty="0"/>
              <a:t>subject to the </a:t>
            </a:r>
            <a:r>
              <a:rPr lang="en-US" dirty="0" smtClean="0"/>
              <a:t>slave trade </a:t>
            </a:r>
            <a:r>
              <a:rPr lang="en-US" dirty="0"/>
              <a:t>or European </a:t>
            </a:r>
            <a:r>
              <a:rPr lang="en-US" dirty="0" smtClean="0"/>
              <a:t>colonial rule</a:t>
            </a:r>
            <a:r>
              <a:rPr lang="en-US" dirty="0"/>
              <a:t>. People </a:t>
            </a:r>
            <a:r>
              <a:rPr lang="en-US" dirty="0" smtClean="0"/>
              <a:t>remain divided </a:t>
            </a:r>
            <a:r>
              <a:rPr lang="en-US" dirty="0"/>
              <a:t>into a large </a:t>
            </a:r>
            <a:r>
              <a:rPr lang="en-US" dirty="0" smtClean="0"/>
              <a:t>number of </a:t>
            </a:r>
            <a:r>
              <a:rPr lang="en-US" dirty="0"/>
              <a:t>separate </a:t>
            </a:r>
            <a:r>
              <a:rPr lang="en-US" dirty="0" smtClean="0"/>
              <a:t>ethnic groups</a:t>
            </a:r>
            <a:r>
              <a:rPr lang="en-US" dirty="0"/>
              <a:t>, or tribes, </a:t>
            </a:r>
            <a:r>
              <a:rPr lang="en-US" dirty="0" smtClean="0"/>
              <a:t>each with </a:t>
            </a:r>
            <a:r>
              <a:rPr lang="en-US" dirty="0"/>
              <a:t>its own language </a:t>
            </a:r>
            <a:r>
              <a:rPr lang="en-US" dirty="0" smtClean="0"/>
              <a:t>and culture</a:t>
            </a:r>
            <a:r>
              <a:rPr lang="en-US" dirty="0"/>
              <a:t>. They often </a:t>
            </a:r>
            <a:r>
              <a:rPr lang="en-US" dirty="0" smtClean="0"/>
              <a:t>share similar </a:t>
            </a:r>
            <a:r>
              <a:rPr lang="en-US" dirty="0"/>
              <a:t>religious </a:t>
            </a:r>
            <a:r>
              <a:rPr lang="en-US" dirty="0" smtClean="0"/>
              <a:t>beliefs. Africans </a:t>
            </a:r>
            <a:r>
              <a:rPr lang="en-US" dirty="0"/>
              <a:t>have been </a:t>
            </a:r>
            <a:r>
              <a:rPr lang="en-US" dirty="0" smtClean="0"/>
              <a:t>influenced by </a:t>
            </a:r>
            <a:r>
              <a:rPr lang="en-US" dirty="0"/>
              <a:t>both Islam </a:t>
            </a:r>
            <a:r>
              <a:rPr lang="en-US" dirty="0" smtClean="0"/>
              <a:t>and Christianity</a:t>
            </a:r>
            <a:r>
              <a:rPr lang="en-US" dirty="0"/>
              <a:t>, as well as </a:t>
            </a:r>
            <a:r>
              <a:rPr lang="en-US" dirty="0" smtClean="0"/>
              <a:t>by local </a:t>
            </a:r>
            <a:r>
              <a:rPr lang="en-US" dirty="0"/>
              <a:t>animist traditions.</a:t>
            </a:r>
          </a:p>
        </p:txBody>
      </p:sp>
      <p:pic>
        <p:nvPicPr>
          <p:cNvPr id="4" name="Picture 12" descr="aids_africa"/>
          <p:cNvPicPr>
            <a:picLocks noChangeAspect="1" noChangeArrowheads="1"/>
          </p:cNvPicPr>
          <p:nvPr/>
        </p:nvPicPr>
        <p:blipFill>
          <a:blip r:embed="rId2" cstate="print"/>
          <a:srcRect/>
          <a:stretch>
            <a:fillRect/>
          </a:stretch>
        </p:blipFill>
        <p:spPr bwMode="auto">
          <a:xfrm>
            <a:off x="304800" y="3048000"/>
            <a:ext cx="2572227" cy="3429000"/>
          </a:xfrm>
          <a:prstGeom prst="rect">
            <a:avLst/>
          </a:prstGeom>
          <a:noFill/>
        </p:spPr>
      </p:pic>
      <p:pic>
        <p:nvPicPr>
          <p:cNvPr id="5" name="Picture 13" descr="traffic4"/>
          <p:cNvPicPr>
            <a:picLocks noChangeAspect="1" noChangeArrowheads="1"/>
          </p:cNvPicPr>
          <p:nvPr/>
        </p:nvPicPr>
        <p:blipFill>
          <a:blip r:embed="rId3" cstate="print"/>
          <a:srcRect/>
          <a:stretch>
            <a:fillRect/>
          </a:stretch>
        </p:blipFill>
        <p:spPr bwMode="auto">
          <a:xfrm>
            <a:off x="3048000" y="2541896"/>
            <a:ext cx="3333750" cy="2133600"/>
          </a:xfrm>
          <a:prstGeom prst="rect">
            <a:avLst/>
          </a:prstGeom>
          <a:noFill/>
        </p:spPr>
      </p:pic>
      <p:pic>
        <p:nvPicPr>
          <p:cNvPr id="6" name="Picture 8" descr="aids-africa-father-son-bg"/>
          <p:cNvPicPr>
            <a:picLocks noChangeAspect="1" noChangeArrowheads="1"/>
          </p:cNvPicPr>
          <p:nvPr/>
        </p:nvPicPr>
        <p:blipFill>
          <a:blip r:embed="rId4" cstate="print"/>
          <a:srcRect/>
          <a:stretch>
            <a:fillRect/>
          </a:stretch>
        </p:blipFill>
        <p:spPr bwMode="auto">
          <a:xfrm>
            <a:off x="5179728" y="4343400"/>
            <a:ext cx="2973672" cy="2378523"/>
          </a:xfrm>
          <a:prstGeom prst="rect">
            <a:avLst/>
          </a:prstGeom>
          <a:noFill/>
        </p:spPr>
      </p:pic>
    </p:spTree>
    <p:extLst>
      <p:ext uri="{BB962C8B-B14F-4D97-AF65-F5344CB8AC3E}">
        <p14:creationId xmlns:p14="http://schemas.microsoft.com/office/powerpoint/2010/main" val="338329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Sub-Saharan Africa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6561008"/>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Nigeria, Kenya, Uganda, and South Africa</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Nairobi, Lagos, Cape</a:t>
                      </a:r>
                      <a:r>
                        <a:rPr lang="en-US" baseline="0" dirty="0" smtClean="0"/>
                        <a:t> Town</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Savanna, Rainforest, Kalahari Desert, Congo River, Lake Victoria,</a:t>
                      </a:r>
                      <a:r>
                        <a:rPr lang="en-US" baseline="0" dirty="0" smtClean="0"/>
                        <a:t> </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Any Country (Formal),</a:t>
                      </a:r>
                      <a:r>
                        <a:rPr lang="en-US" baseline="0" dirty="0" smtClean="0"/>
                        <a:t> Congo River Basin (Functional), Gold Coast (Functional/Perceptual), Ivory Coast (Functional/Perceptual)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English,</a:t>
                      </a:r>
                      <a:r>
                        <a:rPr lang="en-US" baseline="0" dirty="0" smtClean="0"/>
                        <a:t> French, Belgian, Many Tribal Languages</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r>
                        <a:rPr lang="en-US" baseline="0" dirty="0" smtClean="0"/>
                        <a:t> Dictatorships</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Islam, Christianity, Animism</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Resource Industries (Gold, Diamond), Black Market (Ivory,</a:t>
                      </a:r>
                      <a:r>
                        <a:rPr lang="en-US" baseline="0" dirty="0" smtClean="0"/>
                        <a:t> Exotic Animals, Poaching),</a:t>
                      </a:r>
                      <a:endParaRPr lang="en-US" dirty="0"/>
                    </a:p>
                  </a:txBody>
                  <a:tcPr anchor="ctr"/>
                </a:tc>
              </a:tr>
            </a:tbl>
          </a:graphicData>
        </a:graphic>
      </p:graphicFrame>
    </p:spTree>
    <p:extLst>
      <p:ext uri="{BB962C8B-B14F-4D97-AF65-F5344CB8AC3E}">
        <p14:creationId xmlns:p14="http://schemas.microsoft.com/office/powerpoint/2010/main" val="3761736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East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China has been the world's most populous country for most of its history. Today, one </a:t>
            </a:r>
            <a:r>
              <a:rPr lang="en-US" dirty="0" smtClean="0"/>
              <a:t>of every </a:t>
            </a:r>
            <a:r>
              <a:rPr lang="en-US" dirty="0"/>
              <a:t>five people in the world is Chinese</a:t>
            </a:r>
            <a:r>
              <a:rPr lang="en-US" dirty="0" smtClean="0"/>
              <a:t>. </a:t>
            </a:r>
            <a:r>
              <a:rPr lang="en-US" dirty="0"/>
              <a:t>For thousands of years, China </a:t>
            </a:r>
            <a:r>
              <a:rPr lang="en-US" dirty="0" smtClean="0"/>
              <a:t>was ruled </a:t>
            </a:r>
            <a:r>
              <a:rPr lang="en-US" dirty="0"/>
              <a:t>by all-powerful emperors. </a:t>
            </a:r>
            <a:r>
              <a:rPr lang="en-US" dirty="0" smtClean="0"/>
              <a:t>Different groups </a:t>
            </a:r>
            <a:r>
              <a:rPr lang="en-US" dirty="0"/>
              <a:t>of Chinese spoke </a:t>
            </a:r>
            <a:r>
              <a:rPr lang="en-US" dirty="0" smtClean="0"/>
              <a:t>different dialects</a:t>
            </a:r>
            <a:r>
              <a:rPr lang="en-US" dirty="0"/>
              <a:t>, but they were all united by </a:t>
            </a:r>
            <a:r>
              <a:rPr lang="en-US" dirty="0" smtClean="0"/>
              <a:t>a common </a:t>
            </a:r>
            <a:r>
              <a:rPr lang="en-US" dirty="0"/>
              <a:t>system of writing, based </a:t>
            </a:r>
            <a:r>
              <a:rPr lang="en-US" dirty="0" smtClean="0"/>
              <a:t>on characters</a:t>
            </a:r>
            <a:r>
              <a:rPr lang="en-US" dirty="0"/>
              <a:t>. They also shared </a:t>
            </a:r>
            <a:r>
              <a:rPr lang="en-US" dirty="0" smtClean="0"/>
              <a:t>distinctive religious </a:t>
            </a:r>
            <a:r>
              <a:rPr lang="en-US" dirty="0"/>
              <a:t>beliefs- Confucianism, </a:t>
            </a:r>
            <a:r>
              <a:rPr lang="en-US" dirty="0" smtClean="0"/>
              <a:t>Taoism, and </a:t>
            </a:r>
            <a:r>
              <a:rPr lang="en-US" dirty="0"/>
              <a:t>Buddhism</a:t>
            </a:r>
            <a:r>
              <a:rPr lang="en-US" dirty="0" smtClean="0"/>
              <a:t>.</a:t>
            </a:r>
            <a:r>
              <a:rPr lang="en-US" dirty="0"/>
              <a:t> </a:t>
            </a:r>
            <a:endParaRPr lang="en-US" dirty="0"/>
          </a:p>
        </p:txBody>
      </p:sp>
      <p:pic>
        <p:nvPicPr>
          <p:cNvPr id="4098" name="Picture 2" descr="http://upload.wikimedia.org/wikipedia/commons/thumb/a/ab/East_Asia_(orthographic_projection).svg/200px-East_Asia_(orthographic_proj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cstate="print"/>
          <a:srcRect b="19858"/>
          <a:stretch/>
        </p:blipFill>
        <p:spPr bwMode="auto">
          <a:xfrm>
            <a:off x="4953000" y="3652202"/>
            <a:ext cx="3352800" cy="3176228"/>
          </a:xfrm>
          <a:prstGeom prst="rect">
            <a:avLst/>
          </a:prstGeom>
          <a:noFill/>
          <a:ln w="9525">
            <a:noFill/>
            <a:miter lim="800000"/>
            <a:headEnd/>
            <a:tailEnd/>
          </a:ln>
        </p:spPr>
      </p:pic>
      <p:pic>
        <p:nvPicPr>
          <p:cNvPr id="8" name="Picture 10" descr="http://t1.gstatic.com/images?q=tbn:ANd9GcTGgX5_C8QW-atbIofM73qBvqomHz4WjdMPLk1FrNm5Hycv2YCf:www.destination360.com/asia/china/images/s/china-forbidden-city.jpg"/>
          <p:cNvPicPr>
            <a:picLocks noChangeAspect="1" noChangeArrowheads="1"/>
          </p:cNvPicPr>
          <p:nvPr/>
        </p:nvPicPr>
        <p:blipFill>
          <a:blip r:embed="rId4" cstate="print"/>
          <a:srcRect/>
          <a:stretch>
            <a:fillRect/>
          </a:stretch>
        </p:blipFill>
        <p:spPr bwMode="auto">
          <a:xfrm>
            <a:off x="2895600" y="2971800"/>
            <a:ext cx="2847975" cy="2286000"/>
          </a:xfrm>
          <a:prstGeom prst="rect">
            <a:avLst/>
          </a:prstGeom>
          <a:noFill/>
        </p:spPr>
      </p:pic>
    </p:spTree>
    <p:extLst>
      <p:ext uri="{BB962C8B-B14F-4D97-AF65-F5344CB8AC3E}">
        <p14:creationId xmlns:p14="http://schemas.microsoft.com/office/powerpoint/2010/main" val="302458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Chapter Vocabulary</a:t>
            </a:r>
            <a:endParaRPr lang="en-US" dirty="0"/>
          </a:p>
        </p:txBody>
      </p:sp>
      <p:sp>
        <p:nvSpPr>
          <p:cNvPr id="3" name="Content Placeholder 2"/>
          <p:cNvSpPr>
            <a:spLocks noGrp="1"/>
          </p:cNvSpPr>
          <p:nvPr>
            <p:ph idx="1"/>
          </p:nvPr>
        </p:nvSpPr>
        <p:spPr>
          <a:xfrm>
            <a:off x="457200" y="1066800"/>
            <a:ext cx="7620000" cy="2057400"/>
          </a:xfrm>
        </p:spPr>
        <p:txBody>
          <a:bodyPr numCol="2"/>
          <a:lstStyle/>
          <a:p>
            <a:r>
              <a:rPr lang="en-US" dirty="0" smtClean="0"/>
              <a:t>Cultural Region</a:t>
            </a:r>
          </a:p>
          <a:p>
            <a:r>
              <a:rPr lang="en-US" dirty="0" smtClean="0"/>
              <a:t>Functional Region</a:t>
            </a:r>
          </a:p>
          <a:p>
            <a:r>
              <a:rPr lang="en-US" dirty="0" smtClean="0"/>
              <a:t>Perceptual Region</a:t>
            </a:r>
          </a:p>
          <a:p>
            <a:r>
              <a:rPr lang="en-US" dirty="0" smtClean="0"/>
              <a:t>Middle East</a:t>
            </a:r>
          </a:p>
          <a:p>
            <a:r>
              <a:rPr lang="en-US" dirty="0" smtClean="0"/>
              <a:t>Suez Canal</a:t>
            </a:r>
          </a:p>
          <a:p>
            <a:r>
              <a:rPr lang="en-US" dirty="0" smtClean="0"/>
              <a:t>Latin America</a:t>
            </a:r>
          </a:p>
          <a:p>
            <a:r>
              <a:rPr lang="en-US" dirty="0" smtClean="0"/>
              <a:t>Panama Canal</a:t>
            </a:r>
          </a:p>
          <a:p>
            <a:r>
              <a:rPr lang="en-US" dirty="0" smtClean="0"/>
              <a:t>Sub-Saharan Africa</a:t>
            </a:r>
          </a:p>
          <a:p>
            <a:r>
              <a:rPr lang="en-US" dirty="0" smtClean="0"/>
              <a:t>Oceania</a:t>
            </a:r>
            <a:endParaRPr lang="en-US" dirty="0"/>
          </a:p>
        </p:txBody>
      </p:sp>
    </p:spTree>
    <p:extLst>
      <p:ext uri="{BB962C8B-B14F-4D97-AF65-F5344CB8AC3E}">
        <p14:creationId xmlns:p14="http://schemas.microsoft.com/office/powerpoint/2010/main" val="1209745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East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The </a:t>
            </a:r>
            <a:r>
              <a:rPr lang="en-US" dirty="0"/>
              <a:t>largest concentration of </a:t>
            </a:r>
            <a:r>
              <a:rPr lang="en-US" dirty="0" smtClean="0"/>
              <a:t>people in </a:t>
            </a:r>
            <a:r>
              <a:rPr lang="en-US" dirty="0"/>
              <a:t>China live on the fertile lands in </a:t>
            </a:r>
            <a:r>
              <a:rPr lang="en-US" dirty="0" smtClean="0"/>
              <a:t>the east </a:t>
            </a:r>
            <a:r>
              <a:rPr lang="en-US" dirty="0"/>
              <a:t>and along China's vast coastline</a:t>
            </a:r>
            <a:r>
              <a:rPr lang="en-US" dirty="0" smtClean="0"/>
              <a:t>. </a:t>
            </a:r>
            <a:r>
              <a:rPr lang="en-US" dirty="0"/>
              <a:t>Since opening its economy to foreign </a:t>
            </a:r>
            <a:r>
              <a:rPr lang="en-US" dirty="0" smtClean="0"/>
              <a:t>investments, China </a:t>
            </a:r>
            <a:r>
              <a:rPr lang="en-US" dirty="0"/>
              <a:t>has undergone an economic revolution. Its educated, low-wage labor </a:t>
            </a:r>
            <a:r>
              <a:rPr lang="en-US" dirty="0" smtClean="0"/>
              <a:t>force has </a:t>
            </a:r>
            <a:r>
              <a:rPr lang="en-US" dirty="0"/>
              <a:t>helped to propel China forward, making it the world's fastest-growing economy.</a:t>
            </a:r>
            <a:endParaRPr lang="en-US" dirty="0"/>
          </a:p>
        </p:txBody>
      </p:sp>
      <p:pic>
        <p:nvPicPr>
          <p:cNvPr id="4" name="Picture 16" descr="http://t3.gstatic.com/images?q=tbn:ANd9GcTPDzLULwe7kEbuXkxmPvU1u3-d8PrW4QPPdbSGLTojo41Q90dJ-g:blog.shunya.net/photos/uncategorized/2008/08/28/confucius02.jpg"/>
          <p:cNvPicPr>
            <a:picLocks noChangeAspect="1" noChangeArrowheads="1"/>
          </p:cNvPicPr>
          <p:nvPr/>
        </p:nvPicPr>
        <p:blipFill>
          <a:blip r:embed="rId2" cstate="print"/>
          <a:srcRect/>
          <a:stretch>
            <a:fillRect/>
          </a:stretch>
        </p:blipFill>
        <p:spPr bwMode="auto">
          <a:xfrm>
            <a:off x="304800" y="3131125"/>
            <a:ext cx="2133600" cy="3345875"/>
          </a:xfrm>
          <a:prstGeom prst="rect">
            <a:avLst/>
          </a:prstGeom>
          <a:noFill/>
        </p:spPr>
      </p:pic>
      <p:pic>
        <p:nvPicPr>
          <p:cNvPr id="5" name="Picture 14" descr="http://t3.gstatic.com/images?q=tbn:ANd9GcRJL5fXlV6tPN-WVzEZ4XzklGw9w5rILICYzl4SES7GMQPizhXI:yeahthatskosher.com/wp-content/uploads/2008/12/shanghai2.jpg"/>
          <p:cNvPicPr>
            <a:picLocks noChangeAspect="1" noChangeArrowheads="1"/>
          </p:cNvPicPr>
          <p:nvPr/>
        </p:nvPicPr>
        <p:blipFill>
          <a:blip r:embed="rId3" cstate="print"/>
          <a:srcRect/>
          <a:stretch>
            <a:fillRect/>
          </a:stretch>
        </p:blipFill>
        <p:spPr bwMode="auto">
          <a:xfrm>
            <a:off x="2743200" y="2667000"/>
            <a:ext cx="3200400" cy="2000250"/>
          </a:xfrm>
          <a:prstGeom prst="rect">
            <a:avLst/>
          </a:prstGeom>
          <a:noFill/>
        </p:spPr>
      </p:pic>
      <p:pic>
        <p:nvPicPr>
          <p:cNvPr id="7" name="Picture 10" descr="http://t0.gstatic.com/images?q=tbn:ANd9GcSsueNndVKo2vQMeJhFCRyu_WDcIl0ScR82VMpqewKyviYyMvbT:www.treehugger.com/1491342609_ba29a09b37.jpg"/>
          <p:cNvPicPr>
            <a:picLocks noChangeAspect="1" noChangeArrowheads="1"/>
          </p:cNvPicPr>
          <p:nvPr/>
        </p:nvPicPr>
        <p:blipFill>
          <a:blip r:embed="rId4" cstate="print"/>
          <a:srcRect/>
          <a:stretch>
            <a:fillRect/>
          </a:stretch>
        </p:blipFill>
        <p:spPr bwMode="auto">
          <a:xfrm>
            <a:off x="5444109" y="4343400"/>
            <a:ext cx="2861691" cy="2209800"/>
          </a:xfrm>
          <a:prstGeom prst="rect">
            <a:avLst/>
          </a:prstGeom>
          <a:noFill/>
        </p:spPr>
      </p:pic>
      <p:pic>
        <p:nvPicPr>
          <p:cNvPr id="8" name="Picture 17" descr="Chinese Characters"/>
          <p:cNvPicPr>
            <a:picLocks noChangeAspect="1" noChangeArrowheads="1"/>
          </p:cNvPicPr>
          <p:nvPr/>
        </p:nvPicPr>
        <p:blipFill>
          <a:blip r:embed="rId5" cstate="print"/>
          <a:srcRect/>
          <a:stretch>
            <a:fillRect/>
          </a:stretch>
        </p:blipFill>
        <p:spPr bwMode="auto">
          <a:xfrm>
            <a:off x="3200400" y="4267200"/>
            <a:ext cx="1600200" cy="2462782"/>
          </a:xfrm>
          <a:prstGeom prst="rect">
            <a:avLst/>
          </a:prstGeom>
          <a:noFill/>
        </p:spPr>
      </p:pic>
      <p:pic>
        <p:nvPicPr>
          <p:cNvPr id="5124" name="Picture 4" descr="File:Flag of the People's Republic of Chin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2470" y="2771774"/>
            <a:ext cx="2015799"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54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East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Japan consists of four main islands and thousands of smaller </a:t>
            </a:r>
            <a:r>
              <a:rPr lang="en-US" dirty="0" smtClean="0"/>
              <a:t>ones. Although </a:t>
            </a:r>
            <a:r>
              <a:rPr lang="en-US" dirty="0"/>
              <a:t>ancient Japan was greatly influenced by China, it </a:t>
            </a:r>
            <a:r>
              <a:rPr lang="en-US" dirty="0" smtClean="0"/>
              <a:t>developed its </a:t>
            </a:r>
            <a:r>
              <a:rPr lang="en-US" dirty="0"/>
              <a:t>own language, system of writing, religious beliefs, </a:t>
            </a:r>
            <a:r>
              <a:rPr lang="en-US" dirty="0" smtClean="0"/>
              <a:t>and customs</a:t>
            </a:r>
            <a:r>
              <a:rPr lang="en-US" dirty="0"/>
              <a:t>. It was the first Asian nation to borrow Western ways </a:t>
            </a:r>
            <a:r>
              <a:rPr lang="en-US" dirty="0" smtClean="0"/>
              <a:t>and to </a:t>
            </a:r>
            <a:r>
              <a:rPr lang="en-US" dirty="0"/>
              <a:t>industrialize</a:t>
            </a:r>
            <a:r>
              <a:rPr lang="en-US" dirty="0" smtClean="0"/>
              <a:t>. </a:t>
            </a:r>
            <a:r>
              <a:rPr lang="en-US" dirty="0"/>
              <a:t>Although 85% of Japan's land is covered by mountains, it </a:t>
            </a:r>
            <a:r>
              <a:rPr lang="en-US" dirty="0" smtClean="0"/>
              <a:t>has a </a:t>
            </a:r>
            <a:r>
              <a:rPr lang="en-US" dirty="0"/>
              <a:t>relatively large population. Its high population density has led </a:t>
            </a:r>
            <a:r>
              <a:rPr lang="en-US" dirty="0" smtClean="0"/>
              <a:t>to a </a:t>
            </a:r>
            <a:r>
              <a:rPr lang="en-US" dirty="0"/>
              <a:t>social closeness and promoted the ability of its people to </a:t>
            </a:r>
            <a:r>
              <a:rPr lang="en-US" dirty="0" smtClean="0"/>
              <a:t>work together</a:t>
            </a:r>
            <a:r>
              <a:rPr lang="en-US" dirty="0"/>
              <a:t>. Japan lacks many natural resources necessary for </a:t>
            </a:r>
            <a:r>
              <a:rPr lang="en-US" dirty="0" smtClean="0"/>
              <a:t>modem industry </a:t>
            </a:r>
            <a:r>
              <a:rPr lang="en-US" dirty="0"/>
              <a:t>and must import much of what it needs.</a:t>
            </a:r>
            <a:endParaRPr lang="en-US" dirty="0"/>
          </a:p>
        </p:txBody>
      </p:sp>
      <p:pic>
        <p:nvPicPr>
          <p:cNvPr id="4" name="Picture 14" descr="http://t3.gstatic.com/images?q=tbn:ANd9GcTzh4UXCaikFslnRiTdkcD0FenjHWHER1T4gImSvw6FJKjdib6inw:www.liveworldtours.com/tokyo/tokyo96.jpg"/>
          <p:cNvPicPr>
            <a:picLocks noChangeAspect="1" noChangeArrowheads="1"/>
          </p:cNvPicPr>
          <p:nvPr/>
        </p:nvPicPr>
        <p:blipFill>
          <a:blip r:embed="rId2" cstate="print"/>
          <a:srcRect/>
          <a:stretch>
            <a:fillRect/>
          </a:stretch>
        </p:blipFill>
        <p:spPr bwMode="auto">
          <a:xfrm>
            <a:off x="5653710" y="3962400"/>
            <a:ext cx="2635526" cy="2819400"/>
          </a:xfrm>
          <a:prstGeom prst="rect">
            <a:avLst/>
          </a:prstGeom>
          <a:noFill/>
        </p:spPr>
      </p:pic>
      <p:pic>
        <p:nvPicPr>
          <p:cNvPr id="5" name="Picture 8" descr="http://t3.gstatic.com/images?q=tbn:ANd9GcQTHhVvYIaFjeU2hhDbenFJktb1eNxfNhMtI5sPAM6Q1TLPt6h_dQ:www.teachenglishinasia.net/files/u1/himeji-castle-japan.jpg"/>
          <p:cNvPicPr>
            <a:picLocks noChangeAspect="1" noChangeArrowheads="1"/>
          </p:cNvPicPr>
          <p:nvPr/>
        </p:nvPicPr>
        <p:blipFill>
          <a:blip r:embed="rId3" cstate="print"/>
          <a:srcRect/>
          <a:stretch>
            <a:fillRect/>
          </a:stretch>
        </p:blipFill>
        <p:spPr bwMode="auto">
          <a:xfrm>
            <a:off x="2895600" y="3962400"/>
            <a:ext cx="2607945" cy="2819400"/>
          </a:xfrm>
          <a:prstGeom prst="rect">
            <a:avLst/>
          </a:prstGeom>
          <a:noFill/>
        </p:spPr>
      </p:pic>
      <p:pic>
        <p:nvPicPr>
          <p:cNvPr id="6" name="Picture 6" descr="http://t0.gstatic.com/images?q=tbn:ANd9GcTk5ryCLPSs3Gzr__GoxdsMn2I_fbsYEmREHXitPgZsAsH_dMabFw:https://www.cia.gov/library/publications/the-world-factbook/graphics/flags/large/ja-lgflag.gif"/>
          <p:cNvPicPr>
            <a:picLocks noChangeAspect="1" noChangeArrowheads="1"/>
          </p:cNvPicPr>
          <p:nvPr/>
        </p:nvPicPr>
        <p:blipFill>
          <a:blip r:embed="rId4" cstate="print"/>
          <a:srcRect/>
          <a:stretch>
            <a:fillRect/>
          </a:stretch>
        </p:blipFill>
        <p:spPr bwMode="auto">
          <a:xfrm>
            <a:off x="228600" y="4788199"/>
            <a:ext cx="2390548" cy="1384001"/>
          </a:xfrm>
          <a:prstGeom prst="rect">
            <a:avLst/>
          </a:prstGeom>
          <a:noFill/>
        </p:spPr>
      </p:pic>
    </p:spTree>
    <p:extLst>
      <p:ext uri="{BB962C8B-B14F-4D97-AF65-F5344CB8AC3E}">
        <p14:creationId xmlns:p14="http://schemas.microsoft.com/office/powerpoint/2010/main" val="2684597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East Asia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2082647"/>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China, Mongolia, North Korea, South Korea, and Japan</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Beijing, Shanghai,</a:t>
                      </a:r>
                      <a:r>
                        <a:rPr lang="en-US" baseline="0" dirty="0" smtClean="0"/>
                        <a:t> Hong Kong, Seoul, Tokyo, Osaka, Kyoto, and Hiroshima</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Himalayan</a:t>
                      </a:r>
                      <a:r>
                        <a:rPr lang="en-US" baseline="0" dirty="0" smtClean="0"/>
                        <a:t> Mountains, Gobi Desert, Huang He River, Mt. Fuji, Tibetan Plateau</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Demilitarized Zone [DMZ]</a:t>
                      </a:r>
                      <a:r>
                        <a:rPr lang="en-US" baseline="0" dirty="0" smtClean="0"/>
                        <a:t> (Formal/Functional), Ring of Fire (Perceptual)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Mandarin</a:t>
                      </a:r>
                      <a:r>
                        <a:rPr lang="en-US" baseline="0" dirty="0" smtClean="0"/>
                        <a:t> Chinese, Korean, Japanese</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r>
                        <a:rPr lang="en-US" baseline="0" dirty="0" smtClean="0"/>
                        <a:t> Totalitarianism</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Buddhism, Christianity,</a:t>
                      </a:r>
                      <a:r>
                        <a:rPr lang="en-US" baseline="0" dirty="0" smtClean="0"/>
                        <a:t> Shinto</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Major Trading Partner of the World,</a:t>
                      </a:r>
                      <a:r>
                        <a:rPr lang="en-US" baseline="0" dirty="0" smtClean="0"/>
                        <a:t> China World’s Largest Exporter, Japan Imports Because It Lacks Natural Resources</a:t>
                      </a:r>
                      <a:endParaRPr lang="en-US" dirty="0"/>
                    </a:p>
                  </a:txBody>
                  <a:tcPr anchor="ctr"/>
                </a:tc>
              </a:tr>
            </a:tbl>
          </a:graphicData>
        </a:graphic>
      </p:graphicFrame>
    </p:spTree>
    <p:extLst>
      <p:ext uri="{BB962C8B-B14F-4D97-AF65-F5344CB8AC3E}">
        <p14:creationId xmlns:p14="http://schemas.microsoft.com/office/powerpoint/2010/main" val="269654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South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a:t>This </a:t>
            </a:r>
            <a:r>
              <a:rPr lang="en-US" dirty="0" smtClean="0"/>
              <a:t>Himalayan Mountains have  </a:t>
            </a:r>
            <a:r>
              <a:rPr lang="en-US" dirty="0"/>
              <a:t>allowed peoples on both sides of the mountains </a:t>
            </a:r>
            <a:r>
              <a:rPr lang="en-US" dirty="0" smtClean="0"/>
              <a:t>to develop </a:t>
            </a:r>
            <a:r>
              <a:rPr lang="en-US" dirty="0"/>
              <a:t>their own separate languages, customs, and cultures. The main rivers of the </a:t>
            </a:r>
            <a:r>
              <a:rPr lang="en-US" dirty="0" smtClean="0"/>
              <a:t>Indian subcontinent</a:t>
            </a:r>
            <a:r>
              <a:rPr lang="en-US" dirty="0"/>
              <a:t>, the Indus and Ganges, were the sites of some of the world's earliest </a:t>
            </a:r>
            <a:r>
              <a:rPr lang="en-US" dirty="0" smtClean="0"/>
              <a:t>civilizations. In </a:t>
            </a:r>
            <a:r>
              <a:rPr lang="en-US" dirty="0"/>
              <a:t>ancient times, Aryan invaders conquered the </a:t>
            </a:r>
            <a:r>
              <a:rPr lang="en-US" dirty="0" smtClean="0"/>
              <a:t>subcontinent </a:t>
            </a:r>
            <a:r>
              <a:rPr lang="en-US" dirty="0"/>
              <a:t>and introduced </a:t>
            </a:r>
            <a:r>
              <a:rPr lang="en-US" dirty="0" smtClean="0"/>
              <a:t>the Hindu </a:t>
            </a:r>
            <a:r>
              <a:rPr lang="en-US" dirty="0"/>
              <a:t>religion and caste system</a:t>
            </a:r>
            <a:r>
              <a:rPr lang="en-US" dirty="0" smtClean="0"/>
              <a:t>.</a:t>
            </a:r>
          </a:p>
        </p:txBody>
      </p:sp>
      <p:pic>
        <p:nvPicPr>
          <p:cNvPr id="4" name="Picture 3"/>
          <p:cNvPicPr>
            <a:picLocks noChangeAspect="1" noChangeArrowheads="1"/>
          </p:cNvPicPr>
          <p:nvPr/>
        </p:nvPicPr>
        <p:blipFill>
          <a:blip r:embed="rId2" cstate="print"/>
          <a:srcRect/>
          <a:stretch>
            <a:fillRect/>
          </a:stretch>
        </p:blipFill>
        <p:spPr bwMode="auto">
          <a:xfrm>
            <a:off x="4800600" y="2971799"/>
            <a:ext cx="3276600" cy="3739179"/>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81000" y="2971799"/>
            <a:ext cx="4119618" cy="3739179"/>
          </a:xfrm>
          <a:prstGeom prst="rect">
            <a:avLst/>
          </a:prstGeom>
          <a:noFill/>
          <a:ln w="9525">
            <a:noFill/>
            <a:miter lim="800000"/>
            <a:headEnd/>
            <a:tailEnd/>
          </a:ln>
        </p:spPr>
      </p:pic>
    </p:spTree>
    <p:extLst>
      <p:ext uri="{BB962C8B-B14F-4D97-AF65-F5344CB8AC3E}">
        <p14:creationId xmlns:p14="http://schemas.microsoft.com/office/powerpoint/2010/main" val="2197974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South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The </a:t>
            </a:r>
            <a:r>
              <a:rPr lang="en-US" dirty="0"/>
              <a:t>subcontinent's nearness to </a:t>
            </a:r>
            <a:r>
              <a:rPr lang="en-US" dirty="0" smtClean="0"/>
              <a:t>the Middle </a:t>
            </a:r>
            <a:r>
              <a:rPr lang="en-US" dirty="0"/>
              <a:t>East next led to the spread of </a:t>
            </a:r>
            <a:r>
              <a:rPr lang="en-US" dirty="0" smtClean="0"/>
              <a:t>Islam into </a:t>
            </a:r>
            <a:r>
              <a:rPr lang="en-US" dirty="0"/>
              <a:t>the region. In the 1700s, much </a:t>
            </a:r>
            <a:r>
              <a:rPr lang="en-US" dirty="0" smtClean="0"/>
              <a:t>of India </a:t>
            </a:r>
            <a:r>
              <a:rPr lang="en-US" dirty="0"/>
              <a:t>fell under British rule. When </a:t>
            </a:r>
            <a:r>
              <a:rPr lang="en-US" dirty="0" smtClean="0"/>
              <a:t>India later </a:t>
            </a:r>
            <a:r>
              <a:rPr lang="en-US" dirty="0"/>
              <a:t>became independent in 1947, it </a:t>
            </a:r>
            <a:r>
              <a:rPr lang="en-US" dirty="0" smtClean="0"/>
              <a:t>separated into </a:t>
            </a:r>
            <a:r>
              <a:rPr lang="en-US" dirty="0"/>
              <a:t>Hindu India and Muslim </a:t>
            </a:r>
            <a:r>
              <a:rPr lang="en-US" dirty="0" smtClean="0"/>
              <a:t>Pakistan. Former </a:t>
            </a:r>
            <a:r>
              <a:rPr lang="en-US" dirty="0"/>
              <a:t>East Pakistan later </a:t>
            </a:r>
            <a:r>
              <a:rPr lang="en-US" dirty="0" smtClean="0"/>
              <a:t>became Bangladesh</a:t>
            </a:r>
            <a:r>
              <a:rPr lang="en-US" dirty="0"/>
              <a:t>. Today, India is the </a:t>
            </a:r>
            <a:r>
              <a:rPr lang="en-US" dirty="0" smtClean="0"/>
              <a:t>world's second </a:t>
            </a:r>
            <a:r>
              <a:rPr lang="en-US" dirty="0"/>
              <a:t>most populous country. Most </a:t>
            </a:r>
            <a:r>
              <a:rPr lang="en-US" dirty="0" smtClean="0"/>
              <a:t>Indians are </a:t>
            </a:r>
            <a:r>
              <a:rPr lang="en-US" dirty="0"/>
              <a:t>Hindus. Indians speak English </a:t>
            </a:r>
            <a:r>
              <a:rPr lang="en-US" dirty="0" smtClean="0"/>
              <a:t>as well </a:t>
            </a:r>
            <a:r>
              <a:rPr lang="en-US" dirty="0"/>
              <a:t>as Hindi and other local languages. </a:t>
            </a:r>
            <a:r>
              <a:rPr lang="en-US" dirty="0" smtClean="0"/>
              <a:t>To the </a:t>
            </a:r>
            <a:r>
              <a:rPr lang="en-US" dirty="0"/>
              <a:t>north, mountainous Afghanistan </a:t>
            </a:r>
            <a:r>
              <a:rPr lang="en-US" dirty="0" smtClean="0"/>
              <a:t>separates this </a:t>
            </a:r>
            <a:r>
              <a:rPr lang="en-US" dirty="0"/>
              <a:t>region from the Middle East.</a:t>
            </a:r>
            <a:endParaRPr lang="en-US" dirty="0"/>
          </a:p>
        </p:txBody>
      </p:sp>
      <p:pic>
        <p:nvPicPr>
          <p:cNvPr id="5" name="Picture 10" descr="http://t0.gstatic.com/images?q=tbn:ANd9GcRWrrV2AvxgbtpetGHvIVS0oXB7QIj9azv9c8LzROPOtufPeaNe:lh5.ggpht.com/__qjBIFrUc9Y/SXqzBSw58cI/AAAAAAAAADk/_TyfV6EEbzc/267564DharaviSlumMumbai0_thumb2.jpg"/>
          <p:cNvPicPr>
            <a:picLocks noChangeAspect="1" noChangeArrowheads="1"/>
          </p:cNvPicPr>
          <p:nvPr/>
        </p:nvPicPr>
        <p:blipFill>
          <a:blip r:embed="rId2" cstate="print"/>
          <a:srcRect/>
          <a:stretch>
            <a:fillRect/>
          </a:stretch>
        </p:blipFill>
        <p:spPr bwMode="auto">
          <a:xfrm>
            <a:off x="5257800" y="3657600"/>
            <a:ext cx="3048000" cy="3048000"/>
          </a:xfrm>
          <a:prstGeom prst="rect">
            <a:avLst/>
          </a:prstGeom>
          <a:noFill/>
          <a:ln>
            <a:noFill/>
          </a:ln>
        </p:spPr>
      </p:pic>
      <p:pic>
        <p:nvPicPr>
          <p:cNvPr id="6" name="Picture 16" descr="http://t2.gstatic.com/images?q=tbn:ANd9GcTdyH5cJaAAyOyqzhHaTGuVw0ic8N53j2Shy2eSILe0K_SePc0z:i.dailymail.co.uk/i/pix/2011/03/31/article-0-004EC69400000258-375_468x286.jpg"/>
          <p:cNvPicPr>
            <a:picLocks noChangeAspect="1" noChangeArrowheads="1"/>
          </p:cNvPicPr>
          <p:nvPr/>
        </p:nvPicPr>
        <p:blipFill>
          <a:blip r:embed="rId3" cstate="print"/>
          <a:srcRect/>
          <a:stretch>
            <a:fillRect/>
          </a:stretch>
        </p:blipFill>
        <p:spPr bwMode="auto">
          <a:xfrm>
            <a:off x="2114266" y="3673117"/>
            <a:ext cx="3063823" cy="1813283"/>
          </a:xfrm>
          <a:prstGeom prst="rect">
            <a:avLst/>
          </a:prstGeom>
          <a:noFill/>
        </p:spPr>
      </p:pic>
      <p:pic>
        <p:nvPicPr>
          <p:cNvPr id="4" name="Picture 10" descr="http://t2.gstatic.com/images?q=tbn:ANd9GcQTGiStE5Z3jBe4EzGicY0tJoDauCpncovtWXmwBlL057QJiKVO:www.rapingmothernature.com/wp-content/gallery/gangesriverpollution/GangesRiverPollution005.jpg"/>
          <p:cNvPicPr>
            <a:picLocks noChangeAspect="1" noChangeArrowheads="1"/>
          </p:cNvPicPr>
          <p:nvPr/>
        </p:nvPicPr>
        <p:blipFill>
          <a:blip r:embed="rId4" cstate="print"/>
          <a:srcRect/>
          <a:stretch>
            <a:fillRect/>
          </a:stretch>
        </p:blipFill>
        <p:spPr bwMode="auto">
          <a:xfrm>
            <a:off x="187325" y="4343400"/>
            <a:ext cx="2251075" cy="2348948"/>
          </a:xfrm>
          <a:prstGeom prst="rect">
            <a:avLst/>
          </a:prstGeom>
          <a:noFill/>
        </p:spPr>
      </p:pic>
      <p:pic>
        <p:nvPicPr>
          <p:cNvPr id="7" name="Picture 12" descr="http://t1.gstatic.com/images?q=tbn:ANd9GcSUtsaYfNt7MnmdXjXaxZFu9jWg451K-NCF1l7lAVbmkepjzuUKaQ:www.newenergyworldnetwork.com/wp-content/uploads/2010/07/india_flag_170.jpg"/>
          <p:cNvPicPr>
            <a:picLocks noChangeAspect="1" noChangeArrowheads="1"/>
          </p:cNvPicPr>
          <p:nvPr/>
        </p:nvPicPr>
        <p:blipFill>
          <a:blip r:embed="rId5" cstate="print"/>
          <a:srcRect/>
          <a:stretch>
            <a:fillRect/>
          </a:stretch>
        </p:blipFill>
        <p:spPr bwMode="auto">
          <a:xfrm>
            <a:off x="3124200" y="5638799"/>
            <a:ext cx="1447800" cy="1023699"/>
          </a:xfrm>
          <a:prstGeom prst="rect">
            <a:avLst/>
          </a:prstGeom>
          <a:noFill/>
        </p:spPr>
      </p:pic>
    </p:spTree>
    <p:extLst>
      <p:ext uri="{BB962C8B-B14F-4D97-AF65-F5344CB8AC3E}">
        <p14:creationId xmlns:p14="http://schemas.microsoft.com/office/powerpoint/2010/main" val="1687431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South Asia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0292974"/>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India,</a:t>
                      </a:r>
                      <a:r>
                        <a:rPr lang="en-US" sz="1800" baseline="0" dirty="0" smtClean="0"/>
                        <a:t> Bangladesh, Nepal, Pakistan, Bhutan, and  Afghanistan</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Kabul, Islamabad,</a:t>
                      </a:r>
                      <a:r>
                        <a:rPr lang="en-US" baseline="0" dirty="0" smtClean="0"/>
                        <a:t> Mumbai, Delhi, Calcutta, and Madras</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Himalayan</a:t>
                      </a:r>
                      <a:r>
                        <a:rPr lang="en-US" baseline="0" dirty="0" smtClean="0"/>
                        <a:t> Mountains, Ganges River, Indus River, Monsoons</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Country (Formal), Indus River Valley</a:t>
                      </a:r>
                      <a:r>
                        <a:rPr lang="en-US" baseline="0" dirty="0" smtClean="0"/>
                        <a:t> (Functional), Ganges River Delta (Functional), Kashmir (Perceptual), </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English,</a:t>
                      </a:r>
                      <a:r>
                        <a:rPr lang="en-US" baseline="0" dirty="0" smtClean="0"/>
                        <a:t> Hindi, Arabic</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Mainly</a:t>
                      </a:r>
                      <a:r>
                        <a:rPr lang="en-US" baseline="0" dirty="0" smtClean="0"/>
                        <a:t> Democratic</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Islam,</a:t>
                      </a:r>
                      <a:r>
                        <a:rPr lang="en-US" baseline="0" dirty="0" smtClean="0"/>
                        <a:t> Hinduism, Sikhism, Buddhism</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World Trading Partner</a:t>
                      </a:r>
                      <a:r>
                        <a:rPr lang="en-US" baseline="0" dirty="0" smtClean="0"/>
                        <a:t> for Manufacturing and Offshoring Services</a:t>
                      </a:r>
                      <a:endParaRPr lang="en-US" dirty="0"/>
                    </a:p>
                  </a:txBody>
                  <a:tcPr anchor="ctr"/>
                </a:tc>
              </a:tr>
            </a:tbl>
          </a:graphicData>
        </a:graphic>
      </p:graphicFrame>
    </p:spTree>
    <p:extLst>
      <p:ext uri="{BB962C8B-B14F-4D97-AF65-F5344CB8AC3E}">
        <p14:creationId xmlns:p14="http://schemas.microsoft.com/office/powerpoint/2010/main" val="205032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Southeast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Southeast Asia </a:t>
            </a:r>
            <a:r>
              <a:rPr lang="en-US" dirty="0"/>
              <a:t>has been </a:t>
            </a:r>
            <a:r>
              <a:rPr lang="en-US" dirty="0" smtClean="0"/>
              <a:t>heavily affected </a:t>
            </a:r>
            <a:r>
              <a:rPr lang="en-US" dirty="0"/>
              <a:t>by the large </a:t>
            </a:r>
            <a:r>
              <a:rPr lang="en-US" dirty="0" smtClean="0"/>
              <a:t>mix of </a:t>
            </a:r>
            <a:r>
              <a:rPr lang="en-US" dirty="0"/>
              <a:t>peoples coming </a:t>
            </a:r>
            <a:r>
              <a:rPr lang="en-US" dirty="0" smtClean="0"/>
              <a:t>into this </a:t>
            </a:r>
            <a:r>
              <a:rPr lang="en-US" dirty="0"/>
              <a:t>region, </a:t>
            </a:r>
            <a:r>
              <a:rPr lang="en-US" dirty="0" smtClean="0"/>
              <a:t>especially Chinese</a:t>
            </a:r>
            <a:r>
              <a:rPr lang="en-US" dirty="0"/>
              <a:t>, Indians, </a:t>
            </a:r>
            <a:r>
              <a:rPr lang="en-US" dirty="0" smtClean="0"/>
              <a:t>Arabs, and </a:t>
            </a:r>
            <a:r>
              <a:rPr lang="en-US" dirty="0"/>
              <a:t>European </a:t>
            </a:r>
            <a:r>
              <a:rPr lang="en-US" dirty="0" smtClean="0"/>
              <a:t>colonial powers</a:t>
            </a:r>
            <a:r>
              <a:rPr lang="en-US" dirty="0"/>
              <a:t>. </a:t>
            </a:r>
            <a:endParaRPr lang="en-US" dirty="0"/>
          </a:p>
        </p:txBody>
      </p:sp>
      <p:pic>
        <p:nvPicPr>
          <p:cNvPr id="5" name="Picture 4" descr="FG13_18"/>
          <p:cNvPicPr>
            <a:picLocks noChangeAspect="1" noChangeArrowheads="1"/>
          </p:cNvPicPr>
          <p:nvPr/>
        </p:nvPicPr>
        <p:blipFill>
          <a:blip r:embed="rId2" cstate="print"/>
          <a:srcRect l="4464" r="4464"/>
          <a:stretch>
            <a:fillRect/>
          </a:stretch>
        </p:blipFill>
        <p:spPr bwMode="auto">
          <a:xfrm>
            <a:off x="1333501" y="1905001"/>
            <a:ext cx="5829299" cy="4800600"/>
          </a:xfrm>
          <a:prstGeom prst="rect">
            <a:avLst/>
          </a:prstGeom>
          <a:noFill/>
        </p:spPr>
      </p:pic>
    </p:spTree>
    <p:extLst>
      <p:ext uri="{BB962C8B-B14F-4D97-AF65-F5344CB8AC3E}">
        <p14:creationId xmlns:p14="http://schemas.microsoft.com/office/powerpoint/2010/main" val="2585719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Southeast Asia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dirty="0" smtClean="0"/>
              <a:t>The </a:t>
            </a:r>
            <a:r>
              <a:rPr lang="en-US" dirty="0"/>
              <a:t>islands of Southeast Asia, once known as the East </a:t>
            </a:r>
            <a:r>
              <a:rPr lang="en-US" dirty="0" smtClean="0"/>
              <a:t>Indies, export </a:t>
            </a:r>
            <a:r>
              <a:rPr lang="en-US" dirty="0"/>
              <a:t>important spices such as pepper, cinnamon, and nutmeg, used in cooking all over the world. In earlier times, these spices were highly prized in Europe and the Middle East because they provided a way of preserving food that was more flavorful than using only salt. </a:t>
            </a:r>
            <a:r>
              <a:rPr lang="en-US" dirty="0" smtClean="0"/>
              <a:t>Arab </a:t>
            </a:r>
            <a:r>
              <a:rPr lang="en-US" dirty="0"/>
              <a:t>traders brought Islam to the region, where it spread </a:t>
            </a:r>
            <a:r>
              <a:rPr lang="en-US" dirty="0" smtClean="0"/>
              <a:t>rapidly. Although </a:t>
            </a:r>
            <a:r>
              <a:rPr lang="en-US" dirty="0"/>
              <a:t>much of the region continues to follow traditional ways of life, the </a:t>
            </a:r>
            <a:r>
              <a:rPr lang="en-US" dirty="0" smtClean="0"/>
              <a:t>growth of </a:t>
            </a:r>
            <a:r>
              <a:rPr lang="en-US" dirty="0"/>
              <a:t>cities, improvements in technology, and government programs aimed at </a:t>
            </a:r>
            <a:r>
              <a:rPr lang="en-US" dirty="0" smtClean="0"/>
              <a:t>modernization are </a:t>
            </a:r>
            <a:r>
              <a:rPr lang="en-US" dirty="0"/>
              <a:t>making inroads into traditional village life.</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228600" y="4572000"/>
            <a:ext cx="2846206" cy="1905000"/>
          </a:xfrm>
          <a:prstGeom prst="rect">
            <a:avLst/>
          </a:prstGeom>
          <a:noFill/>
          <a:ln w="9525">
            <a:noFill/>
            <a:miter lim="800000"/>
            <a:headEnd/>
            <a:tailEnd/>
          </a:ln>
        </p:spPr>
      </p:pic>
      <p:pic>
        <p:nvPicPr>
          <p:cNvPr id="5" name="Picture 10" descr="http://t1.gstatic.com/images?q=tbn:ANd9GcQ1ebuM62aFqGSdYE5wDJrOQdwMSBHVghGazfQoj4LOhpLFD6sy7Q:www.eco-business.com/wp-content/uploads/photologue/photos/singapore.jpg"/>
          <p:cNvPicPr>
            <a:picLocks noChangeAspect="1" noChangeArrowheads="1"/>
          </p:cNvPicPr>
          <p:nvPr/>
        </p:nvPicPr>
        <p:blipFill>
          <a:blip r:embed="rId3" cstate="print"/>
          <a:srcRect/>
          <a:stretch>
            <a:fillRect/>
          </a:stretch>
        </p:blipFill>
        <p:spPr bwMode="auto">
          <a:xfrm>
            <a:off x="6096000" y="3994493"/>
            <a:ext cx="2057400" cy="2796158"/>
          </a:xfrm>
          <a:prstGeom prst="rect">
            <a:avLst/>
          </a:prstGeom>
          <a:noFill/>
        </p:spPr>
      </p:pic>
      <p:pic>
        <p:nvPicPr>
          <p:cNvPr id="6" name="Picture 93" descr="http://t2.gstatic.com/images?q=tbn:ANd9GcQKAn-bzRIN__cMMfDP1G4MWC1eHEJ5QoZP40Zvn079fy0rfArwIA:www.archaeolink.com/80779352_0d9694dfb8.jpg"/>
          <p:cNvPicPr>
            <a:picLocks noChangeAspect="1" noChangeArrowheads="1"/>
          </p:cNvPicPr>
          <p:nvPr/>
        </p:nvPicPr>
        <p:blipFill>
          <a:blip r:embed="rId4" cstate="print"/>
          <a:srcRect/>
          <a:stretch>
            <a:fillRect/>
          </a:stretch>
        </p:blipFill>
        <p:spPr bwMode="auto">
          <a:xfrm>
            <a:off x="3352800" y="4419600"/>
            <a:ext cx="2514600" cy="2235200"/>
          </a:xfrm>
          <a:prstGeom prst="rect">
            <a:avLst/>
          </a:prstGeom>
          <a:noFill/>
        </p:spPr>
      </p:pic>
    </p:spTree>
    <p:extLst>
      <p:ext uri="{BB962C8B-B14F-4D97-AF65-F5344CB8AC3E}">
        <p14:creationId xmlns:p14="http://schemas.microsoft.com/office/powerpoint/2010/main" val="2907138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Southeast Asia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1168442"/>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Indonesia,</a:t>
                      </a:r>
                      <a:r>
                        <a:rPr lang="en-US" sz="1800" baseline="0" dirty="0" smtClean="0"/>
                        <a:t> Thailand, Vietnam, Malaysia, and the Philippines</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Bangkok, Jakarta,</a:t>
                      </a:r>
                      <a:r>
                        <a:rPr lang="en-US" baseline="0" dirty="0" smtClean="0"/>
                        <a:t> Singapore, Hanoi, Taipei, and Manila</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Pacific Ocean, Indian Ocean, Indochina Peninsula, Mekong River, Rainforests</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Any Country (Formal), Port of Singapore (Functional), Indochina (Perceptual)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English,</a:t>
                      </a:r>
                      <a:r>
                        <a:rPr lang="en-US" baseline="0" dirty="0" smtClean="0"/>
                        <a:t> Vietnamese</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r>
                        <a:rPr lang="en-US" baseline="0" dirty="0" smtClean="0"/>
                        <a:t>, Some Dictatorships</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Buddhism, Islam, Christianity</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Vital Trading Route of the Region, Spice Trade Throughout History</a:t>
                      </a:r>
                      <a:endParaRPr lang="en-US" dirty="0"/>
                    </a:p>
                  </a:txBody>
                  <a:tcPr anchor="ctr"/>
                </a:tc>
              </a:tr>
            </a:tbl>
          </a:graphicData>
        </a:graphic>
      </p:graphicFrame>
    </p:spTree>
    <p:extLst>
      <p:ext uri="{BB962C8B-B14F-4D97-AF65-F5344CB8AC3E}">
        <p14:creationId xmlns:p14="http://schemas.microsoft.com/office/powerpoint/2010/main" val="16232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Australia &amp; Oceania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b="1" dirty="0"/>
              <a:t>Australia </a:t>
            </a:r>
            <a:r>
              <a:rPr lang="en-US" dirty="0"/>
              <a:t>is the only country to occupy an entire continent. Located in the Pacific Ocean, </a:t>
            </a:r>
            <a:r>
              <a:rPr lang="en-US" dirty="0" smtClean="0"/>
              <a:t>it is </a:t>
            </a:r>
            <a:r>
              <a:rPr lang="en-US" dirty="0"/>
              <a:t>home to its own aboriginal peoples. British settlers established a colony in 1788. </a:t>
            </a:r>
            <a:r>
              <a:rPr lang="en-US" dirty="0" smtClean="0"/>
              <a:t>Today, the </a:t>
            </a:r>
            <a:r>
              <a:rPr lang="en-US" dirty="0"/>
              <a:t>desert-like interior of Australia is sparsely populated. Its south and east coasts </a:t>
            </a:r>
            <a:r>
              <a:rPr lang="en-US" dirty="0" smtClean="0"/>
              <a:t>boast large </a:t>
            </a:r>
            <a:r>
              <a:rPr lang="en-US" dirty="0"/>
              <a:t>cities and a prosperous way of life similar to that of Europe and the United </a:t>
            </a:r>
            <a:r>
              <a:rPr lang="en-US" dirty="0" smtClean="0"/>
              <a:t>States. </a:t>
            </a:r>
            <a:endParaRPr lang="en-US" dirty="0"/>
          </a:p>
        </p:txBody>
      </p:sp>
      <p:pic>
        <p:nvPicPr>
          <p:cNvPr id="4" name="Picture 3" descr="image?id=93183&amp;rendTypeId=4"/>
          <p:cNvPicPr>
            <a:picLocks noChangeAspect="1" noChangeArrowheads="1"/>
          </p:cNvPicPr>
          <p:nvPr/>
        </p:nvPicPr>
        <p:blipFill>
          <a:blip r:embed="rId2" cstate="print"/>
          <a:srcRect/>
          <a:stretch>
            <a:fillRect/>
          </a:stretch>
        </p:blipFill>
        <p:spPr bwMode="auto">
          <a:xfrm>
            <a:off x="304800" y="3048000"/>
            <a:ext cx="2027238" cy="2895600"/>
          </a:xfrm>
          <a:prstGeom prst="rect">
            <a:avLst/>
          </a:prstGeom>
          <a:noFill/>
        </p:spPr>
      </p:pic>
      <p:pic>
        <p:nvPicPr>
          <p:cNvPr id="5" name="Picture 4" descr="SydneyOperaHouseAndSpeedBoat"/>
          <p:cNvPicPr>
            <a:picLocks noChangeAspect="1" noChangeArrowheads="1"/>
          </p:cNvPicPr>
          <p:nvPr/>
        </p:nvPicPr>
        <p:blipFill>
          <a:blip r:embed="rId3" cstate="print"/>
          <a:srcRect/>
          <a:stretch>
            <a:fillRect/>
          </a:stretch>
        </p:blipFill>
        <p:spPr bwMode="auto">
          <a:xfrm>
            <a:off x="2057400" y="4878632"/>
            <a:ext cx="2528888" cy="1815759"/>
          </a:xfrm>
          <a:prstGeom prst="rect">
            <a:avLst/>
          </a:prstGeom>
          <a:noFill/>
        </p:spPr>
      </p:pic>
      <p:pic>
        <p:nvPicPr>
          <p:cNvPr id="6" name="Picture 3" descr="svABORIGINES_wideweb__470x338,0"/>
          <p:cNvPicPr>
            <a:picLocks noChangeAspect="1" noChangeArrowheads="1"/>
          </p:cNvPicPr>
          <p:nvPr/>
        </p:nvPicPr>
        <p:blipFill>
          <a:blip r:embed="rId4" cstate="print"/>
          <a:srcRect/>
          <a:stretch>
            <a:fillRect/>
          </a:stretch>
        </p:blipFill>
        <p:spPr bwMode="auto">
          <a:xfrm>
            <a:off x="5257800" y="2710027"/>
            <a:ext cx="3000375" cy="2157232"/>
          </a:xfrm>
          <a:prstGeom prst="rect">
            <a:avLst/>
          </a:prstGeom>
          <a:noFill/>
        </p:spPr>
      </p:pic>
      <p:pic>
        <p:nvPicPr>
          <p:cNvPr id="7" name="Picture 8" descr="http://t3.gstatic.com/images?q=tbn:ANd9GcRyMQwcgIsITj9iBJgOa08CXso7Zl0JHs5Cv7Ye61qsYdYGxnhjHg:pixdaus.com/pics/1221279514gkKKl22.jpg"/>
          <p:cNvPicPr>
            <a:picLocks noChangeAspect="1" noChangeArrowheads="1"/>
          </p:cNvPicPr>
          <p:nvPr/>
        </p:nvPicPr>
        <p:blipFill>
          <a:blip r:embed="rId5" cstate="print"/>
          <a:srcRect/>
          <a:stretch>
            <a:fillRect/>
          </a:stretch>
        </p:blipFill>
        <p:spPr bwMode="auto">
          <a:xfrm>
            <a:off x="2895600" y="3200400"/>
            <a:ext cx="2543697" cy="1468683"/>
          </a:xfrm>
          <a:prstGeom prst="rect">
            <a:avLst/>
          </a:prstGeom>
          <a:noFill/>
        </p:spPr>
      </p:pic>
      <p:pic>
        <p:nvPicPr>
          <p:cNvPr id="8" name="Picture 14" descr="http://t0.gstatic.com/images?q=tbn:ANd9GcSq0YyVPv6_A8NuOtyz4c8M07ONwd76C9h4IG2Kk7eERwXepYJo:www.travelphotoi.com/wp-content/uploads/2011/03/Spirit-of-Australia-lge.jpg"/>
          <p:cNvPicPr>
            <a:picLocks noChangeAspect="1" noChangeArrowheads="1"/>
          </p:cNvPicPr>
          <p:nvPr/>
        </p:nvPicPr>
        <p:blipFill>
          <a:blip r:embed="rId6" cstate="print"/>
          <a:srcRect/>
          <a:stretch>
            <a:fillRect/>
          </a:stretch>
        </p:blipFill>
        <p:spPr bwMode="auto">
          <a:xfrm>
            <a:off x="5181600" y="4800600"/>
            <a:ext cx="2590800" cy="1847851"/>
          </a:xfrm>
          <a:prstGeom prst="rect">
            <a:avLst/>
          </a:prstGeom>
          <a:noFill/>
        </p:spPr>
      </p:pic>
    </p:spTree>
    <p:extLst>
      <p:ext uri="{BB962C8B-B14F-4D97-AF65-F5344CB8AC3E}">
        <p14:creationId xmlns:p14="http://schemas.microsoft.com/office/powerpoint/2010/main" val="20807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Important Ideas</a:t>
            </a:r>
            <a:endParaRPr lang="en-US" dirty="0"/>
          </a:p>
        </p:txBody>
      </p:sp>
      <p:sp>
        <p:nvSpPr>
          <p:cNvPr id="3" name="Content Placeholder 2"/>
          <p:cNvSpPr>
            <a:spLocks noGrp="1"/>
          </p:cNvSpPr>
          <p:nvPr>
            <p:ph idx="1"/>
          </p:nvPr>
        </p:nvSpPr>
        <p:spPr>
          <a:xfrm>
            <a:off x="304800" y="1066800"/>
            <a:ext cx="7924800" cy="5410200"/>
          </a:xfrm>
        </p:spPr>
        <p:txBody>
          <a:bodyPr numCol="1">
            <a:normAutofit fontScale="92500"/>
          </a:bodyPr>
          <a:lstStyle/>
          <a:p>
            <a:r>
              <a:rPr lang="en-US" dirty="0"/>
              <a:t>The characteristics of a place include its cultural, political, economic, and </a:t>
            </a:r>
            <a:r>
              <a:rPr lang="en-US" dirty="0" smtClean="0"/>
              <a:t>social elements.</a:t>
            </a:r>
          </a:p>
          <a:p>
            <a:r>
              <a:rPr lang="en-US" dirty="0"/>
              <a:t>A </a:t>
            </a:r>
            <a:r>
              <a:rPr lang="en-US" b="1" dirty="0"/>
              <a:t>cultural region </a:t>
            </a:r>
            <a:r>
              <a:rPr lang="en-US" dirty="0"/>
              <a:t>is a region with people who share common cultural </a:t>
            </a:r>
            <a:r>
              <a:rPr lang="en-US" dirty="0" smtClean="0"/>
              <a:t>characteristics. Such </a:t>
            </a:r>
            <a:r>
              <a:rPr lang="en-US" dirty="0"/>
              <a:t>characteristics include language, political system, religion, </a:t>
            </a:r>
            <a:r>
              <a:rPr lang="en-US" dirty="0" smtClean="0"/>
              <a:t>foods, customs</a:t>
            </a:r>
            <a:r>
              <a:rPr lang="en-US" dirty="0"/>
              <a:t>, and participation in trading networks</a:t>
            </a:r>
            <a:r>
              <a:rPr lang="en-US" dirty="0" smtClean="0"/>
              <a:t>.</a:t>
            </a:r>
          </a:p>
          <a:p>
            <a:r>
              <a:rPr lang="en-US" dirty="0"/>
              <a:t>A </a:t>
            </a:r>
            <a:r>
              <a:rPr lang="en-US" b="1" dirty="0"/>
              <a:t>functional region </a:t>
            </a:r>
            <a:r>
              <a:rPr lang="en-US" dirty="0"/>
              <a:t>is an area with a common function, often organized </a:t>
            </a:r>
            <a:r>
              <a:rPr lang="en-US" dirty="0" smtClean="0"/>
              <a:t>around a </a:t>
            </a:r>
            <a:r>
              <a:rPr lang="en-US" dirty="0"/>
              <a:t>key focal point. People may perceive the characteristics of their own and </a:t>
            </a:r>
            <a:r>
              <a:rPr lang="en-US" dirty="0" smtClean="0"/>
              <a:t>other cultures </a:t>
            </a:r>
            <a:r>
              <a:rPr lang="en-US" dirty="0"/>
              <a:t>and regions differently. A </a:t>
            </a:r>
            <a:r>
              <a:rPr lang="en-US" b="1" dirty="0"/>
              <a:t>perceptual region </a:t>
            </a:r>
            <a:r>
              <a:rPr lang="en-US" dirty="0"/>
              <a:t>is a region based on </a:t>
            </a:r>
            <a:r>
              <a:rPr lang="en-US" dirty="0" smtClean="0"/>
              <a:t>commonly held </a:t>
            </a:r>
            <a:r>
              <a:rPr lang="en-US" dirty="0"/>
              <a:t>human attitudes and feelings about an area</a:t>
            </a:r>
            <a:r>
              <a:rPr lang="en-US" dirty="0" smtClean="0"/>
              <a:t>.</a:t>
            </a:r>
          </a:p>
          <a:p>
            <a:r>
              <a:rPr lang="en-US" dirty="0"/>
              <a:t>Language, religion, government, land use, education and customs make each </a:t>
            </a:r>
            <a:r>
              <a:rPr lang="en-US" dirty="0" smtClean="0"/>
              <a:t>cultural region </a:t>
            </a:r>
            <a:r>
              <a:rPr lang="en-US" dirty="0"/>
              <a:t>distinctive. Geographers recognize several major cultural regions in </a:t>
            </a:r>
            <a:r>
              <a:rPr lang="en-US" dirty="0" smtClean="0"/>
              <a:t>the world </a:t>
            </a:r>
            <a:r>
              <a:rPr lang="en-US" dirty="0"/>
              <a:t>today, including </a:t>
            </a:r>
            <a:r>
              <a:rPr lang="en-US" b="1" dirty="0"/>
              <a:t>the Middle East, Latin America, North America, </a:t>
            </a:r>
            <a:r>
              <a:rPr lang="en-US" b="1" dirty="0" smtClean="0"/>
              <a:t>Europe, Russia</a:t>
            </a:r>
            <a:r>
              <a:rPr lang="en-US" b="1" dirty="0"/>
              <a:t>, Sub-Saharan Africa, China, Japan, South Asia, and Southeast Asia.</a:t>
            </a:r>
          </a:p>
        </p:txBody>
      </p:sp>
    </p:spTree>
    <p:extLst>
      <p:ext uri="{BB962C8B-B14F-4D97-AF65-F5344CB8AC3E}">
        <p14:creationId xmlns:p14="http://schemas.microsoft.com/office/powerpoint/2010/main" val="1470670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Australia &amp; Oceania</a:t>
            </a:r>
            <a:endParaRPr lang="en-US" dirty="0"/>
          </a:p>
        </p:txBody>
      </p:sp>
      <p:sp>
        <p:nvSpPr>
          <p:cNvPr id="3" name="Content Placeholder 2"/>
          <p:cNvSpPr>
            <a:spLocks noGrp="1"/>
          </p:cNvSpPr>
          <p:nvPr>
            <p:ph idx="1"/>
          </p:nvPr>
        </p:nvSpPr>
        <p:spPr>
          <a:xfrm>
            <a:off x="152400" y="838200"/>
            <a:ext cx="8153400" cy="5638800"/>
          </a:xfrm>
        </p:spPr>
        <p:txBody>
          <a:bodyPr numCol="1">
            <a:normAutofit/>
          </a:bodyPr>
          <a:lstStyle/>
          <a:p>
            <a:r>
              <a:rPr lang="en-US" b="1" dirty="0" smtClean="0"/>
              <a:t>New</a:t>
            </a:r>
            <a:r>
              <a:rPr lang="en-US" dirty="0" smtClean="0"/>
              <a:t> </a:t>
            </a:r>
            <a:r>
              <a:rPr lang="en-US" b="1" dirty="0"/>
              <a:t>Zealand, </a:t>
            </a:r>
            <a:r>
              <a:rPr lang="en-US" dirty="0"/>
              <a:t>also colonized by the British, and other smaller island nations</a:t>
            </a:r>
            <a:r>
              <a:rPr lang="en-US" dirty="0" smtClean="0"/>
              <a:t>, </a:t>
            </a:r>
            <a:r>
              <a:rPr lang="en-US" dirty="0"/>
              <a:t>such </a:t>
            </a:r>
            <a:r>
              <a:rPr lang="en-US" dirty="0" smtClean="0"/>
              <a:t>as Tahiti</a:t>
            </a:r>
            <a:r>
              <a:rPr lang="en-US" dirty="0"/>
              <a:t>, are spread across the South Pacific. Geographers refer to these Pacific islands </a:t>
            </a:r>
            <a:r>
              <a:rPr lang="en-US" dirty="0" smtClean="0"/>
              <a:t>as </a:t>
            </a:r>
            <a:r>
              <a:rPr lang="en-US" b="1" dirty="0" smtClean="0"/>
              <a:t>Oceania</a:t>
            </a:r>
            <a:r>
              <a:rPr lang="en-US" b="1" dirty="0"/>
              <a:t>.</a:t>
            </a:r>
            <a:endParaRPr lang="en-US" dirty="0"/>
          </a:p>
        </p:txBody>
      </p:sp>
      <p:pic>
        <p:nvPicPr>
          <p:cNvPr id="4" name="Picture 4" descr="826"/>
          <p:cNvPicPr>
            <a:picLocks noChangeAspect="1" noChangeArrowheads="1"/>
          </p:cNvPicPr>
          <p:nvPr/>
        </p:nvPicPr>
        <p:blipFill rotWithShape="1">
          <a:blip r:embed="rId2" cstate="print"/>
          <a:srcRect t="14821"/>
          <a:stretch/>
        </p:blipFill>
        <p:spPr bwMode="auto">
          <a:xfrm>
            <a:off x="914400" y="1981200"/>
            <a:ext cx="6705600" cy="4747570"/>
          </a:xfrm>
          <a:prstGeom prst="rect">
            <a:avLst/>
          </a:prstGeom>
          <a:noFill/>
          <a:ln>
            <a:noFill/>
          </a:ln>
        </p:spPr>
      </p:pic>
    </p:spTree>
    <p:extLst>
      <p:ext uri="{BB962C8B-B14F-4D97-AF65-F5344CB8AC3E}">
        <p14:creationId xmlns:p14="http://schemas.microsoft.com/office/powerpoint/2010/main" val="1230041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20000" cy="1143000"/>
          </a:xfrm>
        </p:spPr>
        <p:txBody>
          <a:bodyPr/>
          <a:lstStyle/>
          <a:p>
            <a:r>
              <a:rPr lang="en-US" dirty="0" smtClean="0"/>
              <a:t>Australia &amp; Oceania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9511723"/>
              </p:ext>
            </p:extLst>
          </p:nvPr>
        </p:nvGraphicFramePr>
        <p:xfrm>
          <a:off x="228600" y="704850"/>
          <a:ext cx="8077200" cy="6000750"/>
        </p:xfrm>
        <a:graphic>
          <a:graphicData uri="http://schemas.openxmlformats.org/drawingml/2006/table">
            <a:tbl>
              <a:tblPr bandRow="1">
                <a:tableStyleId>{7DF18680-E054-41AD-8BC1-D1AEF772440D}</a:tableStyleId>
              </a:tblPr>
              <a:tblGrid>
                <a:gridCol w="1828800"/>
                <a:gridCol w="6248400"/>
              </a:tblGrid>
              <a:tr h="666750">
                <a:tc>
                  <a:txBody>
                    <a:bodyPr/>
                    <a:lstStyle/>
                    <a:p>
                      <a:pPr algn="ctr"/>
                      <a:r>
                        <a:rPr lang="en-US" sz="1600" b="1" dirty="0" smtClean="0"/>
                        <a:t>Major Countries:</a:t>
                      </a:r>
                      <a:endParaRPr lang="en-US" sz="1600" b="1" dirty="0"/>
                    </a:p>
                  </a:txBody>
                  <a:tcPr anchor="ctr"/>
                </a:tc>
                <a:tc>
                  <a:txBody>
                    <a:bodyPr/>
                    <a:lstStyle/>
                    <a:p>
                      <a:pPr algn="l"/>
                      <a:r>
                        <a:rPr lang="en-US" sz="1800" dirty="0" smtClean="0"/>
                        <a:t>Australia, New Zealand, Tahiti, Marshall</a:t>
                      </a:r>
                      <a:r>
                        <a:rPr lang="en-US" sz="1800" baseline="0" dirty="0" smtClean="0"/>
                        <a:t> Islands, Guam</a:t>
                      </a:r>
                      <a:endParaRPr lang="en-US" sz="1800" dirty="0"/>
                    </a:p>
                  </a:txBody>
                  <a:tcPr anchor="ctr"/>
                </a:tc>
              </a:tr>
              <a:tr h="666750">
                <a:tc>
                  <a:txBody>
                    <a:bodyPr/>
                    <a:lstStyle/>
                    <a:p>
                      <a:pPr algn="ctr"/>
                      <a:r>
                        <a:rPr lang="en-US" sz="1600" b="1" dirty="0" smtClean="0"/>
                        <a:t>Major Cities:</a:t>
                      </a:r>
                      <a:endParaRPr lang="en-US" sz="1600" b="1" dirty="0"/>
                    </a:p>
                  </a:txBody>
                  <a:tcPr anchor="ctr"/>
                </a:tc>
                <a:tc>
                  <a:txBody>
                    <a:bodyPr/>
                    <a:lstStyle/>
                    <a:p>
                      <a:pPr algn="l"/>
                      <a:r>
                        <a:rPr lang="en-US" dirty="0" smtClean="0"/>
                        <a:t>Melbourne,  Sydney, Auckland</a:t>
                      </a:r>
                      <a:endParaRPr lang="en-US" dirty="0"/>
                    </a:p>
                  </a:txBody>
                  <a:tcPr anchor="ctr"/>
                </a:tc>
              </a:tr>
              <a:tr h="666750">
                <a:tc>
                  <a:txBody>
                    <a:bodyPr/>
                    <a:lstStyle/>
                    <a:p>
                      <a:pPr algn="ctr"/>
                      <a:r>
                        <a:rPr lang="en-US" sz="1600" b="1" dirty="0" smtClean="0"/>
                        <a:t>Physical Features:</a:t>
                      </a:r>
                      <a:endParaRPr lang="en-US" sz="1600" b="1" dirty="0"/>
                    </a:p>
                  </a:txBody>
                  <a:tcPr anchor="ctr"/>
                </a:tc>
                <a:tc>
                  <a:txBody>
                    <a:bodyPr/>
                    <a:lstStyle/>
                    <a:p>
                      <a:pPr algn="l"/>
                      <a:r>
                        <a:rPr lang="en-US" dirty="0" smtClean="0"/>
                        <a:t>Great</a:t>
                      </a:r>
                      <a:r>
                        <a:rPr lang="en-US" baseline="0" dirty="0" smtClean="0"/>
                        <a:t> Barrier Reef, Great Sandy Desert, Pacific Ocean</a:t>
                      </a:r>
                      <a:endParaRPr lang="en-US" dirty="0"/>
                    </a:p>
                  </a:txBody>
                  <a:tcPr anchor="ctr"/>
                </a:tc>
              </a:tr>
              <a:tr h="666750">
                <a:tc>
                  <a:txBody>
                    <a:bodyPr/>
                    <a:lstStyle/>
                    <a:p>
                      <a:pPr algn="ctr"/>
                      <a:r>
                        <a:rPr lang="en-US" sz="1600" b="1" dirty="0" smtClean="0"/>
                        <a:t>Regions:</a:t>
                      </a:r>
                      <a:endParaRPr lang="en-US" sz="1600" b="1" dirty="0"/>
                    </a:p>
                  </a:txBody>
                  <a:tcPr anchor="ctr"/>
                </a:tc>
                <a:tc>
                  <a:txBody>
                    <a:bodyPr/>
                    <a:lstStyle/>
                    <a:p>
                      <a:pPr algn="l"/>
                      <a:r>
                        <a:rPr lang="en-US" dirty="0" smtClean="0"/>
                        <a:t>Any Country (Formal), Great Barrier Reef (Functional), Outback (Perceptual),</a:t>
                      </a:r>
                      <a:r>
                        <a:rPr lang="en-US" baseline="0" dirty="0" smtClean="0"/>
                        <a:t> Oceania (Perceptual)</a:t>
                      </a:r>
                      <a:endParaRPr lang="en-US" dirty="0"/>
                    </a:p>
                  </a:txBody>
                  <a:tcPr anchor="ctr"/>
                </a:tc>
              </a:tr>
              <a:tr h="666750">
                <a:tc>
                  <a:txBody>
                    <a:bodyPr/>
                    <a:lstStyle/>
                    <a:p>
                      <a:pPr algn="ctr"/>
                      <a:r>
                        <a:rPr lang="en-US" sz="1600" b="1" dirty="0" smtClean="0"/>
                        <a:t>Major Language(s):</a:t>
                      </a:r>
                      <a:endParaRPr lang="en-US" sz="1600" b="1" dirty="0"/>
                    </a:p>
                  </a:txBody>
                  <a:tcPr anchor="ctr"/>
                </a:tc>
                <a:tc>
                  <a:txBody>
                    <a:bodyPr/>
                    <a:lstStyle/>
                    <a:p>
                      <a:pPr algn="l"/>
                      <a:r>
                        <a:rPr lang="en-US" dirty="0" smtClean="0"/>
                        <a:t>English, Polynesian, Many Tribal Languages</a:t>
                      </a:r>
                      <a:endParaRPr lang="en-US" dirty="0"/>
                    </a:p>
                  </a:txBody>
                  <a:tcPr anchor="ctr"/>
                </a:tc>
              </a:tr>
              <a:tr h="666750">
                <a:tc>
                  <a:txBody>
                    <a:bodyPr/>
                    <a:lstStyle/>
                    <a:p>
                      <a:pPr algn="ctr"/>
                      <a:r>
                        <a:rPr lang="en-US" sz="1600" b="1" dirty="0" smtClean="0"/>
                        <a:t>Major Government(s):</a:t>
                      </a:r>
                      <a:endParaRPr lang="en-US" sz="1600" b="1" dirty="0"/>
                    </a:p>
                  </a:txBody>
                  <a:tcPr anchor="ctr"/>
                </a:tc>
                <a:tc>
                  <a:txBody>
                    <a:bodyPr/>
                    <a:lstStyle/>
                    <a:p>
                      <a:pPr algn="l"/>
                      <a:r>
                        <a:rPr lang="en-US" dirty="0" smtClean="0"/>
                        <a:t>Democratic</a:t>
                      </a:r>
                      <a:endParaRPr lang="en-US" dirty="0"/>
                    </a:p>
                  </a:txBody>
                  <a:tcPr anchor="ctr"/>
                </a:tc>
              </a:tr>
              <a:tr h="666750">
                <a:tc>
                  <a:txBody>
                    <a:bodyPr/>
                    <a:lstStyle/>
                    <a:p>
                      <a:pPr algn="ctr"/>
                      <a:r>
                        <a:rPr lang="en-US" sz="1600" b="1" dirty="0" smtClean="0"/>
                        <a:t>Major Religion(s):</a:t>
                      </a:r>
                      <a:endParaRPr lang="en-US" sz="1600" b="1" dirty="0"/>
                    </a:p>
                  </a:txBody>
                  <a:tcPr anchor="ctr"/>
                </a:tc>
                <a:tc>
                  <a:txBody>
                    <a:bodyPr/>
                    <a:lstStyle/>
                    <a:p>
                      <a:pPr algn="l"/>
                      <a:r>
                        <a:rPr lang="en-US" dirty="0" smtClean="0"/>
                        <a:t>Christianity, Animism</a:t>
                      </a:r>
                      <a:endParaRPr lang="en-US" dirty="0"/>
                    </a:p>
                  </a:txBody>
                  <a:tcPr anchor="ctr"/>
                </a:tc>
              </a:tr>
              <a:tr h="666750">
                <a:tc>
                  <a:txBody>
                    <a:bodyPr/>
                    <a:lstStyle/>
                    <a:p>
                      <a:pPr algn="ctr"/>
                      <a:r>
                        <a:rPr lang="en-US" sz="1600" b="1" dirty="0" smtClean="0"/>
                        <a:t>Culture / Customs:</a:t>
                      </a:r>
                      <a:endParaRPr lang="en-US" sz="1600" b="1" dirty="0"/>
                    </a:p>
                  </a:txBody>
                  <a:tcPr anchor="ctr"/>
                </a:tc>
                <a:tc>
                  <a:txBody>
                    <a:bodyPr/>
                    <a:lstStyle/>
                    <a:p>
                      <a:pPr algn="l"/>
                      <a:endParaRPr lang="en-US" dirty="0"/>
                    </a:p>
                  </a:txBody>
                  <a:tcPr anchor="ctr"/>
                </a:tc>
              </a:tr>
              <a:tr h="666750">
                <a:tc>
                  <a:txBody>
                    <a:bodyPr/>
                    <a:lstStyle/>
                    <a:p>
                      <a:pPr algn="ctr"/>
                      <a:r>
                        <a:rPr lang="en-US" sz="1600" b="1" dirty="0" smtClean="0"/>
                        <a:t>Economics / Trade:</a:t>
                      </a:r>
                      <a:endParaRPr lang="en-US" sz="1600" b="1" dirty="0"/>
                    </a:p>
                  </a:txBody>
                  <a:tcPr anchor="ctr"/>
                </a:tc>
                <a:tc>
                  <a:txBody>
                    <a:bodyPr/>
                    <a:lstStyle/>
                    <a:p>
                      <a:pPr algn="l"/>
                      <a:r>
                        <a:rPr lang="en-US" dirty="0" smtClean="0"/>
                        <a:t>Australia is</a:t>
                      </a:r>
                      <a:r>
                        <a:rPr lang="en-US" baseline="0" dirty="0" smtClean="0"/>
                        <a:t> a World Trading Partner with Service Industries, Islands of Oceania Have Mainly Traditional Economies</a:t>
                      </a:r>
                      <a:endParaRPr lang="en-US" dirty="0"/>
                    </a:p>
                  </a:txBody>
                  <a:tcPr anchor="ctr"/>
                </a:tc>
              </a:tr>
            </a:tbl>
          </a:graphicData>
        </a:graphic>
      </p:graphicFrame>
    </p:spTree>
    <p:extLst>
      <p:ext uri="{BB962C8B-B14F-4D97-AF65-F5344CB8AC3E}">
        <p14:creationId xmlns:p14="http://schemas.microsoft.com/office/powerpoint/2010/main" val="53842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Types of Regions</a:t>
            </a:r>
            <a:endParaRPr lang="en-US" dirty="0"/>
          </a:p>
        </p:txBody>
      </p:sp>
      <p:sp>
        <p:nvSpPr>
          <p:cNvPr id="3" name="Content Placeholder 2"/>
          <p:cNvSpPr>
            <a:spLocks noGrp="1"/>
          </p:cNvSpPr>
          <p:nvPr>
            <p:ph idx="1"/>
          </p:nvPr>
        </p:nvSpPr>
        <p:spPr>
          <a:xfrm>
            <a:off x="152400" y="914400"/>
            <a:ext cx="8077200" cy="5562600"/>
          </a:xfrm>
        </p:spPr>
        <p:txBody>
          <a:bodyPr numCol="1">
            <a:normAutofit/>
          </a:bodyPr>
          <a:lstStyle/>
          <a:p>
            <a:r>
              <a:rPr lang="en-US" dirty="0"/>
              <a:t>Geographers define regions in different ways, depending on the type of criteria </a:t>
            </a:r>
            <a:r>
              <a:rPr lang="en-US" dirty="0" smtClean="0"/>
              <a:t>used to </a:t>
            </a:r>
            <a:r>
              <a:rPr lang="en-US" dirty="0"/>
              <a:t>set their </a:t>
            </a:r>
            <a:r>
              <a:rPr lang="en-US" dirty="0" smtClean="0"/>
              <a:t>boundaries. A </a:t>
            </a:r>
            <a:r>
              <a:rPr lang="en-US" dirty="0"/>
              <a:t>region is an area that has </a:t>
            </a:r>
            <a:r>
              <a:rPr lang="en-US" dirty="0" smtClean="0"/>
              <a:t>common characteristics </a:t>
            </a:r>
            <a:r>
              <a:rPr lang="en-US" dirty="0"/>
              <a:t>that distinguish it </a:t>
            </a:r>
            <a:r>
              <a:rPr lang="en-US" dirty="0" smtClean="0"/>
              <a:t>from neighboring </a:t>
            </a:r>
            <a:r>
              <a:rPr lang="en-US" dirty="0"/>
              <a:t>areas.</a:t>
            </a:r>
            <a:endParaRPr lang="en-US" dirty="0" smtClean="0"/>
          </a:p>
          <a:p>
            <a:r>
              <a:rPr lang="en-US" dirty="0" smtClean="0"/>
              <a:t>Formal Region:</a:t>
            </a:r>
          </a:p>
          <a:p>
            <a:pPr lvl="1"/>
            <a:r>
              <a:rPr lang="en-US" dirty="0"/>
              <a:t>A formal region is one with clear boundaries. It is defined by at least one </a:t>
            </a:r>
            <a:r>
              <a:rPr lang="en-US" dirty="0" smtClean="0"/>
              <a:t>common human </a:t>
            </a:r>
            <a:r>
              <a:rPr lang="en-US" dirty="0"/>
              <a:t>or physical characteristic. This may be a common government, such as a </a:t>
            </a:r>
            <a:r>
              <a:rPr lang="en-US" dirty="0" smtClean="0"/>
              <a:t>political unit.</a:t>
            </a:r>
          </a:p>
        </p:txBody>
      </p:sp>
      <p:pic>
        <p:nvPicPr>
          <p:cNvPr id="4" name="Picture 12" descr="01_15"/>
          <p:cNvPicPr>
            <a:picLocks noChangeAspect="1" noChangeArrowheads="1"/>
          </p:cNvPicPr>
          <p:nvPr/>
        </p:nvPicPr>
        <p:blipFill>
          <a:blip r:embed="rId2" cstate="print"/>
          <a:srcRect/>
          <a:stretch>
            <a:fillRect/>
          </a:stretch>
        </p:blipFill>
        <p:spPr bwMode="auto">
          <a:xfrm>
            <a:off x="2057400" y="3657600"/>
            <a:ext cx="4724400" cy="3196462"/>
          </a:xfrm>
          <a:prstGeom prst="rect">
            <a:avLst/>
          </a:prstGeom>
          <a:noFill/>
          <a:ln>
            <a:noFill/>
          </a:ln>
        </p:spPr>
      </p:pic>
    </p:spTree>
    <p:extLst>
      <p:ext uri="{BB962C8B-B14F-4D97-AF65-F5344CB8AC3E}">
        <p14:creationId xmlns:p14="http://schemas.microsoft.com/office/powerpoint/2010/main" val="216206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Types of Regions</a:t>
            </a:r>
            <a:endParaRPr lang="en-US" dirty="0"/>
          </a:p>
        </p:txBody>
      </p:sp>
      <p:sp>
        <p:nvSpPr>
          <p:cNvPr id="3" name="Content Placeholder 2"/>
          <p:cNvSpPr>
            <a:spLocks noGrp="1"/>
          </p:cNvSpPr>
          <p:nvPr>
            <p:ph idx="1"/>
          </p:nvPr>
        </p:nvSpPr>
        <p:spPr>
          <a:xfrm>
            <a:off x="152400" y="914400"/>
            <a:ext cx="8077200" cy="5562600"/>
          </a:xfrm>
        </p:spPr>
        <p:txBody>
          <a:bodyPr numCol="1">
            <a:normAutofit/>
          </a:bodyPr>
          <a:lstStyle/>
          <a:p>
            <a:r>
              <a:rPr lang="en-US" dirty="0" smtClean="0"/>
              <a:t>Functional Region:</a:t>
            </a:r>
          </a:p>
          <a:p>
            <a:pPr lvl="1"/>
            <a:r>
              <a:rPr lang="en-US" dirty="0"/>
              <a:t>A functional region is an area defined by one function that may cross political </a:t>
            </a:r>
            <a:r>
              <a:rPr lang="en-US" dirty="0" smtClean="0"/>
              <a:t>boundaries. This </a:t>
            </a:r>
            <a:r>
              <a:rPr lang="en-US" dirty="0"/>
              <a:t>might be a drainage basin of a great river, connecting several states. Often a </a:t>
            </a:r>
            <a:r>
              <a:rPr lang="en-US" dirty="0" smtClean="0"/>
              <a:t>functional region </a:t>
            </a:r>
            <a:r>
              <a:rPr lang="en-US" dirty="0"/>
              <a:t>is organized around a focal point, such as a city and </a:t>
            </a:r>
            <a:r>
              <a:rPr lang="en-US" dirty="0" smtClean="0"/>
              <a:t>its metropolitan </a:t>
            </a:r>
            <a:r>
              <a:rPr lang="en-US" dirty="0"/>
              <a:t>area</a:t>
            </a:r>
            <a:r>
              <a:rPr lang="en-US" dirty="0" smtClean="0"/>
              <a:t>.</a:t>
            </a:r>
          </a:p>
        </p:txBody>
      </p:sp>
      <p:pic>
        <p:nvPicPr>
          <p:cNvPr id="4" name="Picture 7" descr="dallas2"/>
          <p:cNvPicPr>
            <a:picLocks noChangeAspect="1" noChangeArrowheads="1"/>
          </p:cNvPicPr>
          <p:nvPr/>
        </p:nvPicPr>
        <p:blipFill>
          <a:blip r:embed="rId2" cstate="print"/>
          <a:srcRect/>
          <a:stretch>
            <a:fillRect/>
          </a:stretch>
        </p:blipFill>
        <p:spPr>
          <a:xfrm>
            <a:off x="228600" y="2667000"/>
            <a:ext cx="4953000" cy="3133725"/>
          </a:xfrm>
          <a:prstGeom prst="rect">
            <a:avLst/>
          </a:prstGeom>
          <a:noFill/>
          <a:ln>
            <a:noFill/>
          </a:ln>
        </p:spPr>
      </p:pic>
      <p:pic>
        <p:nvPicPr>
          <p:cNvPr id="5" name="Picture 6" descr="Amazon-Basin-Hydrosheds-Map"/>
          <p:cNvPicPr>
            <a:picLocks noChangeAspect="1" noChangeArrowheads="1"/>
          </p:cNvPicPr>
          <p:nvPr/>
        </p:nvPicPr>
        <p:blipFill>
          <a:blip r:embed="rId3" cstate="print"/>
          <a:srcRect/>
          <a:stretch>
            <a:fillRect/>
          </a:stretch>
        </p:blipFill>
        <p:spPr>
          <a:xfrm>
            <a:off x="4953000" y="3352800"/>
            <a:ext cx="3352800" cy="3352800"/>
          </a:xfrm>
          <a:prstGeom prst="rect">
            <a:avLst/>
          </a:prstGeom>
          <a:noFill/>
          <a:ln>
            <a:noFill/>
          </a:ln>
        </p:spPr>
      </p:pic>
    </p:spTree>
    <p:extLst>
      <p:ext uri="{BB962C8B-B14F-4D97-AF65-F5344CB8AC3E}">
        <p14:creationId xmlns:p14="http://schemas.microsoft.com/office/powerpoint/2010/main" val="994518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Types of Regions</a:t>
            </a:r>
            <a:endParaRPr lang="en-US" dirty="0"/>
          </a:p>
        </p:txBody>
      </p:sp>
      <p:sp>
        <p:nvSpPr>
          <p:cNvPr id="3" name="Content Placeholder 2"/>
          <p:cNvSpPr>
            <a:spLocks noGrp="1"/>
          </p:cNvSpPr>
          <p:nvPr>
            <p:ph idx="1"/>
          </p:nvPr>
        </p:nvSpPr>
        <p:spPr>
          <a:xfrm>
            <a:off x="152400" y="914400"/>
            <a:ext cx="8153400" cy="5562600"/>
          </a:xfrm>
        </p:spPr>
        <p:txBody>
          <a:bodyPr numCol="1">
            <a:normAutofit/>
          </a:bodyPr>
          <a:lstStyle/>
          <a:p>
            <a:r>
              <a:rPr lang="en-US" dirty="0" smtClean="0"/>
              <a:t>Perceptual Region:</a:t>
            </a:r>
          </a:p>
          <a:p>
            <a:pPr lvl="1"/>
            <a:r>
              <a:rPr lang="en-US" dirty="0"/>
              <a:t>A perceptual region is based on people's attitudes and emotions about a place, </a:t>
            </a:r>
            <a:r>
              <a:rPr lang="en-US" dirty="0" smtClean="0"/>
              <a:t>such as </a:t>
            </a:r>
            <a:r>
              <a:rPr lang="en-US" dirty="0"/>
              <a:t>the "Deep South," "Dixie," or "The Big Apple" (New York City). Unlike formal </a:t>
            </a:r>
            <a:r>
              <a:rPr lang="en-US" dirty="0" smtClean="0"/>
              <a:t>or functional </a:t>
            </a:r>
            <a:r>
              <a:rPr lang="en-US" dirty="0"/>
              <a:t>regions, a perceptual region may not be based on real facts or </a:t>
            </a:r>
            <a:r>
              <a:rPr lang="en-US" dirty="0" smtClean="0"/>
              <a:t>conditions. In </a:t>
            </a:r>
            <a:r>
              <a:rPr lang="en-US" dirty="0"/>
              <a:t>fact, if you asked people to draw a line around the "Deep South" or the "</a:t>
            </a:r>
            <a:r>
              <a:rPr lang="en-US" dirty="0" smtClean="0"/>
              <a:t>Midwest“ on </a:t>
            </a:r>
            <a:r>
              <a:rPr lang="en-US" dirty="0"/>
              <a:t>a map of the United States, their boundaries might differ.</a:t>
            </a:r>
          </a:p>
        </p:txBody>
      </p:sp>
      <p:pic>
        <p:nvPicPr>
          <p:cNvPr id="4" name="Picture 2" descr="http://www.grossmont.edu/scotttherkalsen/cultural/lectures/1/img28.jpg"/>
          <p:cNvPicPr>
            <a:picLocks noChangeAspect="1" noChangeArrowheads="1"/>
          </p:cNvPicPr>
          <p:nvPr/>
        </p:nvPicPr>
        <p:blipFill>
          <a:blip r:embed="rId2" cstate="print"/>
          <a:srcRect/>
          <a:stretch>
            <a:fillRect/>
          </a:stretch>
        </p:blipFill>
        <p:spPr bwMode="auto">
          <a:xfrm>
            <a:off x="1600200" y="3276600"/>
            <a:ext cx="5285198" cy="3446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7243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Types of Regions</a:t>
            </a:r>
            <a:endParaRPr lang="en-US" dirty="0"/>
          </a:p>
        </p:txBody>
      </p:sp>
      <p:sp>
        <p:nvSpPr>
          <p:cNvPr id="3" name="Content Placeholder 2"/>
          <p:cNvSpPr>
            <a:spLocks noGrp="1"/>
          </p:cNvSpPr>
          <p:nvPr>
            <p:ph idx="1"/>
          </p:nvPr>
        </p:nvSpPr>
        <p:spPr>
          <a:xfrm>
            <a:off x="152400" y="914400"/>
            <a:ext cx="8153400" cy="5562600"/>
          </a:xfrm>
        </p:spPr>
        <p:txBody>
          <a:bodyPr numCol="1">
            <a:normAutofit/>
          </a:bodyPr>
          <a:lstStyle/>
          <a:p>
            <a:r>
              <a:rPr lang="en-US" dirty="0" smtClean="0"/>
              <a:t>Cultural Region:</a:t>
            </a:r>
          </a:p>
          <a:p>
            <a:pPr lvl="1"/>
            <a:r>
              <a:rPr lang="en-US" sz="1800" dirty="0"/>
              <a:t>A cultural region </a:t>
            </a:r>
            <a:r>
              <a:rPr lang="en-US" sz="1800" dirty="0" smtClean="0"/>
              <a:t>is defined </a:t>
            </a:r>
            <a:r>
              <a:rPr lang="en-US" sz="1800" dirty="0"/>
              <a:t>by the common </a:t>
            </a:r>
            <a:r>
              <a:rPr lang="en-US" sz="1800" dirty="0" smtClean="0"/>
              <a:t>characteristics of </a:t>
            </a:r>
            <a:r>
              <a:rPr lang="en-US" sz="1800" dirty="0"/>
              <a:t>the people living there</a:t>
            </a:r>
            <a:r>
              <a:rPr lang="en-US" sz="1800" dirty="0" smtClean="0"/>
              <a:t>. </a:t>
            </a:r>
            <a:r>
              <a:rPr lang="en-US" dirty="0"/>
              <a:t>The people in a cultural region may speak the same language, practice the same </a:t>
            </a:r>
            <a:r>
              <a:rPr lang="en-US" dirty="0" smtClean="0"/>
              <a:t>religion, share </a:t>
            </a:r>
            <a:r>
              <a:rPr lang="en-US" dirty="0"/>
              <a:t>the same customs, or live under the same government. They generally </a:t>
            </a:r>
            <a:r>
              <a:rPr lang="en-US" dirty="0" smtClean="0"/>
              <a:t>have more </a:t>
            </a:r>
            <a:r>
              <a:rPr lang="en-US" dirty="0"/>
              <a:t>contacts with each other than with people outside the region.</a:t>
            </a:r>
          </a:p>
        </p:txBody>
      </p:sp>
      <p:grpSp>
        <p:nvGrpSpPr>
          <p:cNvPr id="4" name="Group 15"/>
          <p:cNvGrpSpPr>
            <a:grpSpLocks/>
          </p:cNvGrpSpPr>
          <p:nvPr/>
        </p:nvGrpSpPr>
        <p:grpSpPr bwMode="auto">
          <a:xfrm>
            <a:off x="304800" y="2932112"/>
            <a:ext cx="7848600" cy="3773488"/>
            <a:chOff x="307" y="976"/>
            <a:chExt cx="4917" cy="2448"/>
          </a:xfrm>
        </p:grpSpPr>
        <p:pic>
          <p:nvPicPr>
            <p:cNvPr id="5" name="Picture 12" descr="p"/>
            <p:cNvPicPr>
              <a:picLocks noChangeAspect="1" noChangeArrowheads="1"/>
            </p:cNvPicPr>
            <p:nvPr/>
          </p:nvPicPr>
          <p:blipFill>
            <a:blip r:embed="rId2" cstate="print"/>
            <a:srcRect/>
            <a:stretch>
              <a:fillRect/>
            </a:stretch>
          </p:blipFill>
          <p:spPr bwMode="auto">
            <a:xfrm>
              <a:off x="2307" y="977"/>
              <a:ext cx="2917" cy="2439"/>
            </a:xfrm>
            <a:prstGeom prst="rect">
              <a:avLst/>
            </a:prstGeom>
            <a:noFill/>
            <a:ln>
              <a:noFill/>
            </a:ln>
          </p:spPr>
        </p:pic>
        <p:pic>
          <p:nvPicPr>
            <p:cNvPr id="6" name="Picture 13" descr="p"/>
            <p:cNvPicPr>
              <a:picLocks noChangeAspect="1" noChangeArrowheads="1"/>
            </p:cNvPicPr>
            <p:nvPr/>
          </p:nvPicPr>
          <p:blipFill>
            <a:blip r:embed="rId3" cstate="print"/>
            <a:srcRect/>
            <a:stretch>
              <a:fillRect/>
            </a:stretch>
          </p:blipFill>
          <p:spPr bwMode="auto">
            <a:xfrm>
              <a:off x="307" y="976"/>
              <a:ext cx="2068" cy="2448"/>
            </a:xfrm>
            <a:prstGeom prst="rect">
              <a:avLst/>
            </a:prstGeom>
            <a:noFill/>
            <a:ln>
              <a:noFill/>
            </a:ln>
          </p:spPr>
        </p:pic>
      </p:grpSp>
    </p:spTree>
    <p:extLst>
      <p:ext uri="{BB962C8B-B14F-4D97-AF65-F5344CB8AC3E}">
        <p14:creationId xmlns:p14="http://schemas.microsoft.com/office/powerpoint/2010/main" val="283978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620000" cy="1143000"/>
          </a:xfrm>
        </p:spPr>
        <p:txBody>
          <a:bodyPr/>
          <a:lstStyle/>
          <a:p>
            <a:r>
              <a:rPr lang="en-US" dirty="0" smtClean="0"/>
              <a:t>State of Texas</a:t>
            </a:r>
            <a:endParaRPr lang="en-US" dirty="0"/>
          </a:p>
        </p:txBody>
      </p:sp>
      <p:sp>
        <p:nvSpPr>
          <p:cNvPr id="3" name="Content Placeholder 2"/>
          <p:cNvSpPr>
            <a:spLocks noGrp="1"/>
          </p:cNvSpPr>
          <p:nvPr>
            <p:ph idx="1"/>
          </p:nvPr>
        </p:nvSpPr>
        <p:spPr>
          <a:xfrm>
            <a:off x="152400" y="4343400"/>
            <a:ext cx="8153400" cy="2133600"/>
          </a:xfrm>
        </p:spPr>
        <p:txBody>
          <a:bodyPr numCol="1">
            <a:noAutofit/>
          </a:bodyPr>
          <a:lstStyle/>
          <a:p>
            <a:r>
              <a:rPr lang="en-US" dirty="0" smtClean="0"/>
              <a:t>Even </a:t>
            </a:r>
            <a:r>
              <a:rPr lang="en-US" dirty="0"/>
              <a:t>within Texas itself, </a:t>
            </a:r>
            <a:r>
              <a:rPr lang="en-US" dirty="0" smtClean="0"/>
              <a:t>geographers can </a:t>
            </a:r>
            <a:r>
              <a:rPr lang="en-US" dirty="0"/>
              <a:t>identify several regions: the Gulf </a:t>
            </a:r>
            <a:r>
              <a:rPr lang="en-US" dirty="0" smtClean="0"/>
              <a:t>Coast, South </a:t>
            </a:r>
            <a:r>
              <a:rPr lang="en-US" dirty="0"/>
              <a:t>Texas Plains, Piney Woods, Prairies and </a:t>
            </a:r>
            <a:r>
              <a:rPr lang="en-US" dirty="0" smtClean="0"/>
              <a:t>Lakes, Hill </a:t>
            </a:r>
            <a:r>
              <a:rPr lang="en-US" dirty="0"/>
              <a:t>Country, Big Bend Country, and the </a:t>
            </a:r>
            <a:r>
              <a:rPr lang="en-US" dirty="0" smtClean="0"/>
              <a:t>Panhandle Plains</a:t>
            </a:r>
            <a:r>
              <a:rPr lang="en-US" dirty="0"/>
              <a:t>. Each of these regions has its own </a:t>
            </a:r>
            <a:r>
              <a:rPr lang="en-US" dirty="0" smtClean="0"/>
              <a:t>landscapes and </a:t>
            </a:r>
            <a:r>
              <a:rPr lang="en-US" dirty="0"/>
              <a:t>traditions. For example, the Big Bend Country </a:t>
            </a:r>
            <a:r>
              <a:rPr lang="en-US" dirty="0" smtClean="0"/>
              <a:t>in the </a:t>
            </a:r>
            <a:r>
              <a:rPr lang="en-US" dirty="0"/>
              <a:t>southwest is dry, while the Gulf Coast is </a:t>
            </a:r>
            <a:r>
              <a:rPr lang="en-US" dirty="0" smtClean="0"/>
              <a:t>warm, humid</a:t>
            </a:r>
            <a:r>
              <a:rPr lang="en-US" dirty="0"/>
              <a:t>, and densely populated.</a:t>
            </a:r>
          </a:p>
        </p:txBody>
      </p:sp>
      <p:pic>
        <p:nvPicPr>
          <p:cNvPr id="4" name="Picture 2"/>
          <p:cNvPicPr>
            <a:picLocks noChangeAspect="1" noChangeArrowheads="1"/>
          </p:cNvPicPr>
          <p:nvPr/>
        </p:nvPicPr>
        <p:blipFill>
          <a:blip r:embed="rId2" cstate="print"/>
          <a:srcRect/>
          <a:stretch>
            <a:fillRect/>
          </a:stretch>
        </p:blipFill>
        <p:spPr bwMode="auto">
          <a:xfrm>
            <a:off x="4743370" y="914400"/>
            <a:ext cx="3562430" cy="3276599"/>
          </a:xfrm>
          <a:prstGeom prst="rect">
            <a:avLst/>
          </a:prstGeom>
          <a:noFill/>
          <a:ln>
            <a:noFill/>
          </a:ln>
        </p:spPr>
      </p:pic>
      <p:sp>
        <p:nvSpPr>
          <p:cNvPr id="5" name="Content Placeholder 2"/>
          <p:cNvSpPr txBox="1">
            <a:spLocks/>
          </p:cNvSpPr>
          <p:nvPr/>
        </p:nvSpPr>
        <p:spPr>
          <a:xfrm>
            <a:off x="152400" y="914400"/>
            <a:ext cx="4800600" cy="3429000"/>
          </a:xfrm>
          <a:prstGeom prst="rect">
            <a:avLst/>
          </a:prstGeom>
        </p:spPr>
        <p:txBody>
          <a:bodyPr vert="horz" lIns="91440" tIns="45720" rIns="91440" bIns="45720" numCol="1"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The State of Texas, for example, could be considered as a distinct cultural region. Texans are united by shared historical experiences, by their common state and national government, by their educational system, and by common ways of life. Texans are especially proud of their multicultural heritage, which adds to the diversity and richness of the state.</a:t>
            </a:r>
          </a:p>
        </p:txBody>
      </p:sp>
    </p:spTree>
    <p:extLst>
      <p:ext uri="{BB962C8B-B14F-4D97-AF65-F5344CB8AC3E}">
        <p14:creationId xmlns:p14="http://schemas.microsoft.com/office/powerpoint/2010/main" val="1532323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247</TotalTime>
  <Words>3651</Words>
  <Application>Microsoft Office PowerPoint</Application>
  <PresentationFormat>On-screen Show (4:3)</PresentationFormat>
  <Paragraphs>270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Chapter Nine:  Cultural Regions</vt:lpstr>
      <vt:lpstr>Chapter Objective, TEKS, &amp; Essential Questions</vt:lpstr>
      <vt:lpstr>Chapter Vocabulary</vt:lpstr>
      <vt:lpstr>Important Ideas</vt:lpstr>
      <vt:lpstr>Types of Regions</vt:lpstr>
      <vt:lpstr>Types of Regions</vt:lpstr>
      <vt:lpstr>Types of Regions</vt:lpstr>
      <vt:lpstr>Types of Regions</vt:lpstr>
      <vt:lpstr>State of Texas</vt:lpstr>
      <vt:lpstr>North America</vt:lpstr>
      <vt:lpstr>North America</vt:lpstr>
      <vt:lpstr>Latin America</vt:lpstr>
      <vt:lpstr>Latin America</vt:lpstr>
      <vt:lpstr>Latin America</vt:lpstr>
      <vt:lpstr>Europe</vt:lpstr>
      <vt:lpstr>Europe</vt:lpstr>
      <vt:lpstr>Europe</vt:lpstr>
      <vt:lpstr>Europe</vt:lpstr>
      <vt:lpstr>Commonwealth of Independent States</vt:lpstr>
      <vt:lpstr>Commonwealth of Independent States</vt:lpstr>
      <vt:lpstr>Commonwealth of Independent States</vt:lpstr>
      <vt:lpstr>Commonwealth of Independent States</vt:lpstr>
      <vt:lpstr>Middle East &amp; North Africa</vt:lpstr>
      <vt:lpstr>Middle East &amp; North Africa</vt:lpstr>
      <vt:lpstr>Middle East &amp; North Africa</vt:lpstr>
      <vt:lpstr>Sub-Saharan Africa</vt:lpstr>
      <vt:lpstr>Sub-Saharan Africa</vt:lpstr>
      <vt:lpstr>Sub-Saharan Africa</vt:lpstr>
      <vt:lpstr>East Asia</vt:lpstr>
      <vt:lpstr>East Asia</vt:lpstr>
      <vt:lpstr>East Asia</vt:lpstr>
      <vt:lpstr>East Asia</vt:lpstr>
      <vt:lpstr>South Asia</vt:lpstr>
      <vt:lpstr>South Asia</vt:lpstr>
      <vt:lpstr>South Asia</vt:lpstr>
      <vt:lpstr>Southeast Asia</vt:lpstr>
      <vt:lpstr>Southeast Asia</vt:lpstr>
      <vt:lpstr>Southeast Asia</vt:lpstr>
      <vt:lpstr>Australia &amp; Oceania</vt:lpstr>
      <vt:lpstr>Australia &amp; Oceania</vt:lpstr>
      <vt:lpstr>Australia &amp; Oceania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Nine:  Cultural Regions</dc:title>
  <dc:creator>Robert</dc:creator>
  <cp:lastModifiedBy>Robert</cp:lastModifiedBy>
  <cp:revision>20</cp:revision>
  <dcterms:created xsi:type="dcterms:W3CDTF">2013-06-18T16:47:44Z</dcterms:created>
  <dcterms:modified xsi:type="dcterms:W3CDTF">2013-06-18T22:53:35Z</dcterms:modified>
</cp:coreProperties>
</file>